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274C-3A02-4BA3-AD6E-872D2667C7F8}" type="datetimeFigureOut">
              <a:rPr lang="it-IT" smtClean="0"/>
              <a:pPr/>
              <a:t>30/04/2011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E0937-A20D-43BF-9FC7-830352619E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062-1667-4F11-BC13-9B529A9E0A1E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8841-E21B-4DF9-895E-139F34DD5444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2E3D-B372-4762-A1E5-D3F860B1743E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DD7EE6-07BA-4B2F-8149-AB6B33C9624B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AAAD-6350-455F-800F-C58F5E7DEC2E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B94-0BC2-4EFC-A18A-383608415E73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5A4-ECDB-4CA8-95A0-470600C59317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4F63-8CAF-44CA-A933-256BBF0CE6D5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3442-31D1-4B66-B599-D754CC27CBA9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3B578A-E9FB-4779-8348-AB301B7F3B8F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E3A-9596-4A6A-99C0-350FD37164F1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98C493-1316-4E42-80AD-48DDEB600E8D}" type="datetime1">
              <a:rPr lang="it-IT" smtClean="0"/>
              <a:pPr/>
              <a:t>30/04/2011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81730B-3378-4F01-87F0-8BD98598E1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SETTING THE STAGE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FINANCIAL CRISIS INQUIRY REPORT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96136" y="558924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 smtClean="0"/>
              <a:t>Miriam </a:t>
            </a:r>
            <a:r>
              <a:rPr lang="it-IT" sz="1500" i="1" dirty="0" err="1" smtClean="0"/>
              <a:t>Landoni</a:t>
            </a:r>
            <a:endParaRPr lang="it-IT" sz="1500" i="1" dirty="0" smtClean="0"/>
          </a:p>
          <a:p>
            <a:r>
              <a:rPr lang="it-IT" sz="1500" i="1" dirty="0" smtClean="0"/>
              <a:t>Università degli Studi dell’</a:t>
            </a:r>
            <a:r>
              <a:rPr lang="it-IT" sz="1500" i="1" dirty="0" err="1" smtClean="0"/>
              <a:t>Insubria</a:t>
            </a:r>
            <a:endParaRPr lang="it-IT" sz="1500" i="1" dirty="0" smtClean="0"/>
          </a:p>
          <a:p>
            <a:endParaRPr lang="it-IT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800" dirty="0" smtClean="0"/>
              <a:t>DEREGULATION REDUX (2)</a:t>
            </a:r>
            <a:endParaRPr lang="it-IT" sz="38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9602" t="14568" r="38883" b="22478"/>
          <a:stretch>
            <a:fillRect/>
          </a:stretch>
        </p:blipFill>
        <p:spPr bwMode="auto">
          <a:xfrm>
            <a:off x="539552" y="1988840"/>
            <a:ext cx="4464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cxnSp>
        <p:nvCxnSpPr>
          <p:cNvPr id="6" name="Connettore 1 5"/>
          <p:cNvCxnSpPr/>
          <p:nvPr/>
        </p:nvCxnSpPr>
        <p:spPr>
          <a:xfrm rot="5400000">
            <a:off x="3095836" y="3969060"/>
            <a:ext cx="43924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36096" y="213285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Anni ‘80-‘90: le banche di investimento si quotano sul mercato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aumento delle compensazioni dei manager </a:t>
            </a:r>
          </a:p>
          <a:p>
            <a:endParaRPr lang="it-IT" dirty="0" smtClean="0"/>
          </a:p>
          <a:p>
            <a:r>
              <a:rPr lang="it-IT" i="1" dirty="0" smtClean="0"/>
              <a:t>Stock </a:t>
            </a:r>
            <a:r>
              <a:rPr lang="it-IT" i="1" dirty="0" err="1" smtClean="0"/>
              <a:t>options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dirty="0" smtClean="0"/>
              <a:t>La recente crisi ha dimostrato che molti </a:t>
            </a:r>
            <a:r>
              <a:rPr lang="it-IT" dirty="0" smtClean="0"/>
              <a:t>manager  </a:t>
            </a:r>
            <a:r>
              <a:rPr lang="it-IT" dirty="0" smtClean="0"/>
              <a:t>erano retribuiti sulla base del </a:t>
            </a:r>
            <a:r>
              <a:rPr lang="it-IT" i="1" dirty="0" smtClean="0"/>
              <a:t>volume</a:t>
            </a:r>
            <a:r>
              <a:rPr lang="it-IT" dirty="0" smtClean="0"/>
              <a:t> di prestiti concessi e non sulla base della performance e della qualità dei prestiti stessi (!!!)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 smtClean="0"/>
              <a:t>SUBPRIME LENDING (1)</a:t>
            </a:r>
            <a:endParaRPr lang="it-IT" sz="3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62880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Anni ’80-’90: non esisteva un rating come quello attuale, i mutui venivano  concessi prendendo in considerazione 4 fattori (le 4 C): </a:t>
            </a:r>
            <a:r>
              <a:rPr lang="it-IT" i="1" dirty="0" err="1" smtClean="0"/>
              <a:t>credit</a:t>
            </a:r>
            <a:r>
              <a:rPr lang="it-IT" i="1" dirty="0" smtClean="0"/>
              <a:t> </a:t>
            </a:r>
            <a:r>
              <a:rPr lang="it-IT" dirty="0" smtClean="0"/>
              <a:t>(quantità, qualità, durata), </a:t>
            </a:r>
            <a:r>
              <a:rPr lang="it-IT" i="1" dirty="0" err="1" smtClean="0"/>
              <a:t>capacity</a:t>
            </a:r>
            <a:r>
              <a:rPr lang="it-IT" i="1" dirty="0" smtClean="0"/>
              <a:t> </a:t>
            </a:r>
            <a:r>
              <a:rPr lang="it-IT" dirty="0" smtClean="0"/>
              <a:t>(ammontare dei flussi in entrata), </a:t>
            </a:r>
            <a:r>
              <a:rPr lang="it-IT" i="1" dirty="0" smtClean="0"/>
              <a:t>capital </a:t>
            </a:r>
            <a:r>
              <a:rPr lang="it-IT" dirty="0" smtClean="0"/>
              <a:t>(fondi liquidità necessari per coprire eventuali acconti, costi di chiusura, riserve) e </a:t>
            </a:r>
            <a:r>
              <a:rPr lang="it-IT" i="1" dirty="0" err="1" smtClean="0"/>
              <a:t>collateral</a:t>
            </a:r>
            <a:r>
              <a:rPr lang="it-IT" dirty="0" smtClean="0"/>
              <a:t> (il valore e le condizioni dell’immobile).</a:t>
            </a:r>
          </a:p>
          <a:p>
            <a:endParaRPr lang="it-IT" i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3356992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Anni </a:t>
            </a:r>
            <a:r>
              <a:rPr lang="it-IT" dirty="0" smtClean="0"/>
              <a:t>‘90: </a:t>
            </a:r>
            <a:r>
              <a:rPr lang="it-IT" i="1" dirty="0" err="1" smtClean="0"/>
              <a:t>mortgage</a:t>
            </a:r>
            <a:r>
              <a:rPr lang="it-IT" i="1" dirty="0" smtClean="0"/>
              <a:t> </a:t>
            </a:r>
            <a:r>
              <a:rPr lang="it-IT" i="1" dirty="0" err="1" smtClean="0"/>
              <a:t>companies</a:t>
            </a:r>
            <a:r>
              <a:rPr lang="it-IT" i="1" dirty="0" smtClean="0"/>
              <a:t>, </a:t>
            </a:r>
            <a:r>
              <a:rPr lang="it-IT" dirty="0" smtClean="0"/>
              <a:t>banche e </a:t>
            </a:r>
            <a:r>
              <a:rPr lang="it-IT" dirty="0" err="1" smtClean="0"/>
              <a:t>securities</a:t>
            </a:r>
            <a:r>
              <a:rPr lang="it-IT" dirty="0" smtClean="0"/>
              <a:t> </a:t>
            </a:r>
            <a:r>
              <a:rPr lang="it-IT" dirty="0" err="1" smtClean="0"/>
              <a:t>firms</a:t>
            </a:r>
            <a:r>
              <a:rPr lang="it-IT" dirty="0" smtClean="0"/>
              <a:t> di </a:t>
            </a:r>
            <a:r>
              <a:rPr lang="it-IT" dirty="0" err="1" smtClean="0"/>
              <a:t>Wall</a:t>
            </a:r>
            <a:r>
              <a:rPr lang="it-IT" dirty="0" smtClean="0"/>
              <a:t> Street iniziano a </a:t>
            </a:r>
            <a:r>
              <a:rPr lang="it-IT" dirty="0" err="1" smtClean="0"/>
              <a:t>cartolarizzare</a:t>
            </a:r>
            <a:r>
              <a:rPr lang="it-IT" dirty="0" smtClean="0"/>
              <a:t> i mutui, molti dei quali sono </a:t>
            </a:r>
            <a:r>
              <a:rPr lang="it-IT" dirty="0" err="1" smtClean="0"/>
              <a:t>subprime</a:t>
            </a:r>
            <a:r>
              <a:rPr lang="it-IT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Trust Corporation (RTC, 1989)</a:t>
            </a:r>
            <a:endParaRPr lang="it-IT" i="1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l="9439" t="21069" r="38558" b="18063"/>
          <a:stretch>
            <a:fillRect/>
          </a:stretch>
        </p:blipFill>
        <p:spPr bwMode="auto">
          <a:xfrm>
            <a:off x="611560" y="3356992"/>
            <a:ext cx="44644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 rot="5400000">
            <a:off x="3743908" y="4833156"/>
            <a:ext cx="32403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800" dirty="0" smtClean="0"/>
              <a:t>SUBPRIME LENDING (2)</a:t>
            </a:r>
            <a:endParaRPr lang="it-IT" sz="3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847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cartolarizzazioni effettuate da RTC e </a:t>
            </a:r>
            <a:r>
              <a:rPr lang="it-IT" dirty="0" err="1" smtClean="0"/>
              <a:t>Wall</a:t>
            </a:r>
            <a:r>
              <a:rPr lang="it-IT" dirty="0" smtClean="0"/>
              <a:t> Street si caratterizzavano per il fatto che i pagamenti erano suddivisi in </a:t>
            </a:r>
            <a:r>
              <a:rPr lang="it-IT" i="1" dirty="0" err="1" smtClean="0"/>
              <a:t>tranches</a:t>
            </a:r>
            <a:r>
              <a:rPr lang="it-IT" i="1" dirty="0" smtClean="0"/>
              <a:t>, </a:t>
            </a:r>
            <a:r>
              <a:rPr lang="it-IT" dirty="0" smtClean="0"/>
              <a:t>in modo tale da proteggere gli investitori da possibili perdite (</a:t>
            </a:r>
            <a:r>
              <a:rPr lang="it-IT" i="1" dirty="0" err="1" smtClean="0"/>
              <a:t>private-label</a:t>
            </a:r>
            <a:r>
              <a:rPr lang="it-IT" i="1" dirty="0" smtClean="0"/>
              <a:t> </a:t>
            </a:r>
            <a:r>
              <a:rPr lang="it-IT" i="1" dirty="0" err="1" smtClean="0"/>
              <a:t>securities</a:t>
            </a:r>
            <a:r>
              <a:rPr lang="it-IT" dirty="0" smtClean="0"/>
              <a:t>) .</a:t>
            </a:r>
            <a:endParaRPr lang="it-IT" i="1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2483768" y="4437112"/>
            <a:ext cx="34563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115616" y="2780928"/>
            <a:ext cx="194421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/>
              <a:t>Anni ’80-’90:</a:t>
            </a:r>
          </a:p>
          <a:p>
            <a:pPr algn="ctr"/>
            <a:r>
              <a:rPr lang="it-IT" sz="1700" dirty="0" smtClean="0"/>
              <a:t> DUE TRANCHES</a:t>
            </a:r>
            <a:endParaRPr lang="it-IT" sz="170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83568" y="3933056"/>
            <a:ext cx="2880320" cy="216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Quella meno rischiosa veniva pagata per </a:t>
            </a:r>
            <a:r>
              <a:rPr lang="it-IT" sz="1600" dirty="0" smtClean="0"/>
              <a:t>prima </a:t>
            </a:r>
            <a:r>
              <a:rPr lang="it-IT" sz="1600" dirty="0" smtClean="0"/>
              <a:t>ed era solitamente garantita da una compagnia di assicurazione, mentre quella più rischiosa veniva pagata per seconda e non era garantita.</a:t>
            </a:r>
            <a:endParaRPr lang="it-IT" sz="1600" dirty="0"/>
          </a:p>
        </p:txBody>
      </p:sp>
      <p:sp>
        <p:nvSpPr>
          <p:cNvPr id="17" name="Rettangolo 16"/>
          <p:cNvSpPr/>
          <p:nvPr/>
        </p:nvSpPr>
        <p:spPr>
          <a:xfrm>
            <a:off x="4788024" y="2780928"/>
            <a:ext cx="194421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/>
              <a:t>DIECI ANNI DOPO</a:t>
            </a:r>
            <a:endParaRPr lang="it-IT" sz="17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4932040" y="3933056"/>
            <a:ext cx="1800200" cy="216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Più </a:t>
            </a:r>
            <a:r>
              <a:rPr lang="it-IT" sz="1600" dirty="0" err="1" smtClean="0"/>
              <a:t>tranches</a:t>
            </a:r>
            <a:r>
              <a:rPr lang="it-IT" sz="1600" dirty="0" smtClean="0"/>
              <a:t>, con diversi livelli di rischio e diversi flussi di pagamento, fatti su misura degli investitori. </a:t>
            </a:r>
            <a:endParaRPr lang="it-IT" sz="1600" dirty="0"/>
          </a:p>
        </p:txBody>
      </p:sp>
      <p:cxnSp>
        <p:nvCxnSpPr>
          <p:cNvPr id="20" name="Connettore 2 19"/>
          <p:cNvCxnSpPr/>
          <p:nvPr/>
        </p:nvCxnSpPr>
        <p:spPr>
          <a:xfrm rot="5400000">
            <a:off x="6408204" y="5049180"/>
            <a:ext cx="22322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668344" y="378904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Basso rischio, basso rendimento (AAA)</a:t>
            </a:r>
            <a:endParaRPr lang="it-IT" sz="1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668344" y="573325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Rischio e rendimento elevati (</a:t>
            </a:r>
            <a:r>
              <a:rPr lang="it-IT" sz="1000" i="1" dirty="0" err="1" smtClean="0"/>
              <a:t>equity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tranches</a:t>
            </a:r>
            <a:r>
              <a:rPr lang="it-IT" sz="1000" dirty="0" smtClean="0"/>
              <a:t>)</a:t>
            </a:r>
            <a:endParaRPr lang="it-IT" sz="10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800" dirty="0" smtClean="0"/>
              <a:t>SUBPRIME LENDING (3)</a:t>
            </a:r>
            <a:endParaRPr lang="it-IT" sz="3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55679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Private-label</a:t>
            </a:r>
            <a:r>
              <a:rPr lang="it-IT" dirty="0" smtClean="0"/>
              <a:t> </a:t>
            </a:r>
            <a:r>
              <a:rPr lang="it-IT" dirty="0" err="1" smtClean="0"/>
              <a:t>securitization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lo sviluppo delle tecnologie </a:t>
            </a:r>
            <a:r>
              <a:rPr lang="it-IT" dirty="0" smtClean="0">
                <a:sym typeface="Wingdings" pitchFamily="2" charset="2"/>
              </a:rPr>
              <a:t>favorì l’introduzione </a:t>
            </a:r>
            <a:r>
              <a:rPr lang="it-IT" dirty="0" smtClean="0">
                <a:sym typeface="Wingdings" pitchFamily="2" charset="2"/>
              </a:rPr>
              <a:t>di nuovi modelli quantitativi di misurazione dei rischi che </a:t>
            </a:r>
            <a:r>
              <a:rPr lang="it-IT" dirty="0" smtClean="0">
                <a:sym typeface="Wingdings" pitchFamily="2" charset="2"/>
              </a:rPr>
              <a:t>permisero l’implementazione </a:t>
            </a:r>
            <a:r>
              <a:rPr lang="it-IT" dirty="0" smtClean="0">
                <a:sym typeface="Wingdings" pitchFamily="2" charset="2"/>
              </a:rPr>
              <a:t>di processi basati su </a:t>
            </a:r>
            <a:r>
              <a:rPr lang="it-IT" i="1" dirty="0" smtClean="0">
                <a:sym typeface="Wingdings" pitchFamily="2" charset="2"/>
              </a:rPr>
              <a:t>aspettative quantitative</a:t>
            </a:r>
            <a:r>
              <a:rPr lang="it-IT" dirty="0" smtClean="0">
                <a:sym typeface="Wingdings" pitchFamily="2" charset="2"/>
              </a:rPr>
              <a:t>.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Fine anni ‘90: </a:t>
            </a:r>
            <a:r>
              <a:rPr lang="it-IT" dirty="0" smtClean="0">
                <a:sym typeface="Wingdings" pitchFamily="2" charset="2"/>
              </a:rPr>
              <a:t>cadde </a:t>
            </a:r>
            <a:r>
              <a:rPr lang="it-IT" dirty="0" smtClean="0">
                <a:sym typeface="Wingdings" pitchFamily="2" charset="2"/>
              </a:rPr>
              <a:t>la domanda di </a:t>
            </a:r>
            <a:r>
              <a:rPr lang="it-IT" dirty="0" err="1" smtClean="0">
                <a:sym typeface="Wingdings" pitchFamily="2" charset="2"/>
              </a:rPr>
              <a:t>asset</a:t>
            </a:r>
            <a:r>
              <a:rPr lang="it-IT" dirty="0" smtClean="0">
                <a:sym typeface="Wingdings" pitchFamily="2" charset="2"/>
              </a:rPr>
              <a:t> rischiosi, incluse cartolarizzazioni </a:t>
            </a:r>
            <a:r>
              <a:rPr lang="it-IT" dirty="0" err="1" smtClean="0">
                <a:sym typeface="Wingdings" pitchFamily="2" charset="2"/>
              </a:rPr>
              <a:t>subprime</a:t>
            </a:r>
            <a:r>
              <a:rPr lang="it-IT" dirty="0" smtClean="0">
                <a:sym typeface="Wingdings" pitchFamily="2" charset="2"/>
              </a:rPr>
              <a:t>  anche a causa della crisi in Russia, molti </a:t>
            </a:r>
            <a:r>
              <a:rPr lang="it-IT" i="1" dirty="0" err="1" smtClean="0">
                <a:sym typeface="Wingdings" pitchFamily="2" charset="2"/>
              </a:rPr>
              <a:t>subprime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i="1" dirty="0" err="1" smtClean="0">
                <a:sym typeface="Wingdings" pitchFamily="2" charset="2"/>
              </a:rPr>
              <a:t>lenders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(8 su 10) </a:t>
            </a:r>
            <a:r>
              <a:rPr lang="it-IT" dirty="0" smtClean="0">
                <a:sym typeface="Wingdings" pitchFamily="2" charset="2"/>
              </a:rPr>
              <a:t>cessarono </a:t>
            </a:r>
            <a:r>
              <a:rPr lang="it-IT" dirty="0" smtClean="0">
                <a:sym typeface="Wingdings" pitchFamily="2" charset="2"/>
              </a:rPr>
              <a:t>le operazioni e </a:t>
            </a:r>
            <a:r>
              <a:rPr lang="it-IT" dirty="0" smtClean="0">
                <a:sym typeface="Wingdings" pitchFamily="2" charset="2"/>
              </a:rPr>
              <a:t>furono </a:t>
            </a:r>
            <a:r>
              <a:rPr lang="it-IT" dirty="0" smtClean="0">
                <a:sym typeface="Wingdings" pitchFamily="2" charset="2"/>
              </a:rPr>
              <a:t>vendute ad aziende più grandi.  Nonostante questa crisi, lungo i primi anni del 2000 le cartolarizzazioni </a:t>
            </a:r>
            <a:r>
              <a:rPr lang="it-IT" dirty="0" err="1" smtClean="0">
                <a:sym typeface="Wingdings" pitchFamily="2" charset="2"/>
              </a:rPr>
              <a:t>subprime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aumentarono considerevolmente.</a:t>
            </a:r>
            <a:endParaRPr lang="it-IT" dirty="0" smtClean="0">
              <a:sym typeface="Wingdings" pitchFamily="2" charset="2"/>
            </a:endParaRPr>
          </a:p>
          <a:p>
            <a:endParaRPr lang="it-IT" i="1" dirty="0" smtClean="0">
              <a:sym typeface="Wingdings" pitchFamily="2" charset="2"/>
            </a:endParaRPr>
          </a:p>
          <a:p>
            <a:r>
              <a:rPr lang="it-IT" b="1" dirty="0" smtClean="0">
                <a:sym typeface="Wingdings" pitchFamily="2" charset="2"/>
              </a:rPr>
              <a:t>Home </a:t>
            </a:r>
            <a:r>
              <a:rPr lang="it-IT" b="1" dirty="0" err="1" smtClean="0">
                <a:sym typeface="Wingdings" pitchFamily="2" charset="2"/>
              </a:rPr>
              <a:t>Ownership</a:t>
            </a:r>
            <a:r>
              <a:rPr lang="it-IT" b="1" dirty="0" smtClean="0">
                <a:sym typeface="Wingdings" pitchFamily="2" charset="2"/>
              </a:rPr>
              <a:t> and </a:t>
            </a:r>
            <a:r>
              <a:rPr lang="it-IT" b="1" dirty="0" err="1" smtClean="0">
                <a:sym typeface="Wingdings" pitchFamily="2" charset="2"/>
              </a:rPr>
              <a:t>Equity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Protection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Act</a:t>
            </a:r>
            <a:r>
              <a:rPr lang="it-IT" b="1" dirty="0" smtClean="0">
                <a:sym typeface="Wingdings" pitchFamily="2" charset="2"/>
              </a:rPr>
              <a:t> (HOEPA, 1994): </a:t>
            </a:r>
            <a:r>
              <a:rPr lang="it-IT" dirty="0" smtClean="0">
                <a:sym typeface="Wingdings" pitchFamily="2" charset="2"/>
              </a:rPr>
              <a:t>proibiva pratiche abusive relativamente a elevati </a:t>
            </a:r>
            <a:r>
              <a:rPr lang="it-IT" i="1" dirty="0" smtClean="0">
                <a:sym typeface="Wingdings" pitchFamily="2" charset="2"/>
              </a:rPr>
              <a:t>costi di rifinanziamento </a:t>
            </a:r>
            <a:r>
              <a:rPr lang="it-IT" dirty="0" smtClean="0">
                <a:sym typeface="Wingdings" pitchFamily="2" charset="2"/>
              </a:rPr>
              <a:t>dei mutui, </a:t>
            </a:r>
            <a:r>
              <a:rPr lang="it-IT" i="1" dirty="0" smtClean="0">
                <a:sym typeface="Wingdings" pitchFamily="2" charset="2"/>
              </a:rPr>
              <a:t>penalità </a:t>
            </a:r>
            <a:r>
              <a:rPr lang="it-IT" dirty="0" smtClean="0">
                <a:sym typeface="Wingdings" pitchFamily="2" charset="2"/>
              </a:rPr>
              <a:t>nel caso di rimborso anticipato del capitale, </a:t>
            </a:r>
            <a:r>
              <a:rPr lang="it-IT" i="1" dirty="0" smtClean="0">
                <a:sym typeface="Wingdings" pitchFamily="2" charset="2"/>
              </a:rPr>
              <a:t>ammortamento negativo </a:t>
            </a:r>
            <a:r>
              <a:rPr lang="it-IT" dirty="0" smtClean="0">
                <a:sym typeface="Wingdings" pitchFamily="2" charset="2"/>
              </a:rPr>
              <a:t>e </a:t>
            </a:r>
            <a:r>
              <a:rPr lang="it-IT" i="1" dirty="0" smtClean="0">
                <a:sym typeface="Wingdings" pitchFamily="2" charset="2"/>
              </a:rPr>
              <a:t>mutui </a:t>
            </a:r>
            <a:r>
              <a:rPr lang="it-IT" i="1" dirty="0" err="1" smtClean="0">
                <a:sym typeface="Wingdings" pitchFamily="2" charset="2"/>
              </a:rPr>
              <a:t>baloon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con durata inferiore ai 5 anni.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>
            <a:normAutofit/>
          </a:bodyPr>
          <a:lstStyle/>
          <a:p>
            <a:r>
              <a:rPr lang="it-IT" sz="3800" dirty="0" smtClean="0"/>
              <a:t>CONCLUSIONI (1)</a:t>
            </a:r>
            <a:endParaRPr lang="it-IT" sz="3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052736"/>
            <a:ext cx="8280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/>
              <a:t>La recente crisi finanziaria è stata causata dai diversi fattori visti </a:t>
            </a:r>
            <a:r>
              <a:rPr lang="it-IT" sz="1700" dirty="0" smtClean="0"/>
              <a:t>precedentemente. In aggiunta </a:t>
            </a:r>
            <a:r>
              <a:rPr lang="it-IT" sz="1700" dirty="0" smtClean="0"/>
              <a:t>si può affermare che la causa principale risiede nella mancata o scarsa individuazione, misurazione e gestione dei </a:t>
            </a:r>
            <a:r>
              <a:rPr lang="it-IT" sz="1700" i="1" dirty="0" smtClean="0"/>
              <a:t>rischi</a:t>
            </a:r>
            <a:r>
              <a:rPr lang="it-IT" sz="1700" dirty="0" smtClean="0"/>
              <a:t>. </a:t>
            </a:r>
            <a:endParaRPr lang="it-IT" sz="17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39552" y="1988840"/>
          <a:ext cx="8136904" cy="454765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60240"/>
                <a:gridCol w="5976664"/>
              </a:tblGrid>
              <a:tr h="35157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ESEMPIO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EVENTI RISCHIOSI</a:t>
                      </a:r>
                      <a:endParaRPr lang="it-IT" sz="1400" dirty="0"/>
                    </a:p>
                  </a:txBody>
                  <a:tcPr/>
                </a:tc>
              </a:tr>
              <a:tr h="50597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Shadow</a:t>
                      </a:r>
                      <a:r>
                        <a:rPr lang="it-IT" sz="1400" dirty="0" smtClean="0"/>
                        <a:t> banking system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No regolamentazione, standard di capitale, </a:t>
                      </a:r>
                      <a:r>
                        <a:rPr lang="it-IT" sz="1400" dirty="0" err="1" smtClean="0"/>
                        <a:t>levarage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>
                          <a:sym typeface="Wingdings" pitchFamily="2" charset="2"/>
                        </a:rPr>
                        <a:t> investimenti più rischiosi</a:t>
                      </a:r>
                      <a:r>
                        <a:rPr lang="it-IT" sz="1400" baseline="0" dirty="0" smtClean="0">
                          <a:sym typeface="Wingdings" pitchFamily="2" charset="2"/>
                        </a:rPr>
                        <a:t> e “non protetti”</a:t>
                      </a:r>
                      <a:endParaRPr lang="it-IT" sz="1400" dirty="0"/>
                    </a:p>
                  </a:txBody>
                  <a:tcPr/>
                </a:tc>
              </a:tr>
              <a:tr h="922656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ARMs</a:t>
                      </a:r>
                      <a:r>
                        <a:rPr lang="it-IT" sz="1400" dirty="0" smtClean="0"/>
                        <a:t> e cartolarizzazione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it-IT" sz="1400" dirty="0" smtClean="0"/>
                        <a:t>Diversificazione e non riduzione del rischio</a:t>
                      </a:r>
                      <a:r>
                        <a:rPr lang="it-IT" sz="1400" baseline="0" dirty="0" smtClean="0">
                          <a:sym typeface="Wingdings" pitchFamily="2" charset="2"/>
                        </a:rPr>
                        <a:t> confusione a causa dei troppi prodotti oggetto di cartolarizzazione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it-IT" sz="1400" baseline="0" dirty="0" smtClean="0">
                          <a:sym typeface="Wingdings" pitchFamily="2" charset="2"/>
                        </a:rPr>
                        <a:t>Mutui  </a:t>
                      </a:r>
                      <a:r>
                        <a:rPr lang="it-IT" sz="1400" baseline="0" dirty="0" err="1" smtClean="0">
                          <a:sym typeface="Wingdings" pitchFamily="2" charset="2"/>
                        </a:rPr>
                        <a:t>cartolarizzati</a:t>
                      </a:r>
                      <a:r>
                        <a:rPr lang="it-IT" sz="1400" baseline="0" dirty="0" smtClean="0">
                          <a:sym typeface="Wingdings" pitchFamily="2" charset="2"/>
                        </a:rPr>
                        <a:t> spezzettati  su un numero elevato di investitori  difficoltà ad assegnare responsabilità durante la crisi</a:t>
                      </a:r>
                    </a:p>
                  </a:txBody>
                  <a:tcPr/>
                </a:tc>
              </a:tr>
              <a:tr h="325205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Fannie</a:t>
                      </a:r>
                      <a:r>
                        <a:rPr lang="it-IT" sz="1400" dirty="0" smtClean="0"/>
                        <a:t> &amp;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Freddie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Mutui di </a:t>
                      </a:r>
                      <a:r>
                        <a:rPr lang="it-IT" sz="1400" dirty="0" err="1" smtClean="0"/>
                        <a:t>lt</a:t>
                      </a:r>
                      <a:r>
                        <a:rPr lang="it-IT" sz="1400" dirty="0" smtClean="0"/>
                        <a:t>, concessi</a:t>
                      </a:r>
                      <a:r>
                        <a:rPr lang="it-IT" sz="1400" baseline="0" dirty="0" smtClean="0"/>
                        <a:t> mediante prestiti a </a:t>
                      </a:r>
                      <a:r>
                        <a:rPr lang="it-IT" sz="1400" baseline="0" dirty="0" err="1" smtClean="0"/>
                        <a:t>bt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i="1" baseline="0" dirty="0" smtClean="0"/>
                        <a:t>(</a:t>
                      </a:r>
                      <a:r>
                        <a:rPr lang="it-IT" sz="1400" i="1" baseline="0" dirty="0" smtClean="0"/>
                        <a:t>r. di </a:t>
                      </a:r>
                      <a:r>
                        <a:rPr lang="it-IT" sz="1400" i="1" baseline="0" dirty="0" smtClean="0"/>
                        <a:t>liquidità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50597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Derivati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Leva</a:t>
                      </a:r>
                      <a:r>
                        <a:rPr lang="it-IT" sz="1400" baseline="0" dirty="0" smtClean="0"/>
                        <a:t> finanziaria, aumento del debito e della speculazione 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it-IT" sz="1400" i="1" baseline="0" dirty="0" smtClean="0">
                          <a:solidFill>
                            <a:schemeClr val="bg1"/>
                          </a:solidFill>
                        </a:rPr>
                        <a:t>r. di mancata trasparenza (prezzo equo..), iceberg </a:t>
                      </a:r>
                      <a:r>
                        <a:rPr lang="it-IT" sz="1400" i="1" baseline="0" dirty="0" err="1" smtClean="0">
                          <a:solidFill>
                            <a:schemeClr val="bg1"/>
                          </a:solidFill>
                        </a:rPr>
                        <a:t>effect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0597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LTCM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Investimenti</a:t>
                      </a:r>
                      <a:r>
                        <a:rPr lang="it-IT" sz="1400" baseline="0" dirty="0" smtClean="0"/>
                        <a:t> in junk </a:t>
                      </a:r>
                      <a:r>
                        <a:rPr lang="it-IT" sz="1400" baseline="0" dirty="0" err="1" smtClean="0"/>
                        <a:t>bonds</a:t>
                      </a:r>
                      <a:r>
                        <a:rPr lang="it-IT" sz="1400" baseline="0" dirty="0" smtClean="0"/>
                        <a:t>, elevato </a:t>
                      </a:r>
                      <a:r>
                        <a:rPr lang="it-IT" sz="1400" baseline="0" dirty="0" err="1" smtClean="0"/>
                        <a:t>leverage</a:t>
                      </a:r>
                      <a:r>
                        <a:rPr lang="it-IT" sz="1400" baseline="0" dirty="0" smtClean="0"/>
                        <a:t>, poche riserve di liquidità (</a:t>
                      </a:r>
                      <a:r>
                        <a:rPr lang="it-IT" sz="1400" i="1" baseline="0" dirty="0" smtClean="0"/>
                        <a:t>r. di </a:t>
                      </a:r>
                      <a:r>
                        <a:rPr lang="it-IT" sz="1400" i="1" baseline="0" dirty="0" err="1" smtClean="0"/>
                        <a:t>liquità</a:t>
                      </a:r>
                      <a:r>
                        <a:rPr lang="it-IT" sz="1400" i="1" baseline="0" dirty="0" smtClean="0"/>
                        <a:t> e di default, </a:t>
                      </a:r>
                      <a:r>
                        <a:rPr lang="it-IT" sz="1400" i="1" baseline="0" dirty="0" err="1" smtClean="0"/>
                        <a:t>compliance</a:t>
                      </a:r>
                      <a:r>
                        <a:rPr lang="it-IT" sz="1400" i="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35198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“DOT-COM</a:t>
                      </a:r>
                      <a:r>
                        <a:rPr lang="it-IT" sz="1400" baseline="0" dirty="0" smtClean="0"/>
                        <a:t> CRASH”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Frodi</a:t>
                      </a:r>
                      <a:r>
                        <a:rPr lang="it-IT" sz="1400" baseline="0" dirty="0" smtClean="0"/>
                        <a:t> e scandali (</a:t>
                      </a:r>
                      <a:r>
                        <a:rPr lang="it-IT" sz="1400" i="1" baseline="0" dirty="0" smtClean="0"/>
                        <a:t>r. strategico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50597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Mortgage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brokers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Retribuzione sulla</a:t>
                      </a:r>
                      <a:r>
                        <a:rPr lang="it-IT" sz="1400" baseline="0" dirty="0" smtClean="0"/>
                        <a:t> base della quantità e non della qualità (</a:t>
                      </a:r>
                      <a:r>
                        <a:rPr lang="it-IT" sz="1400" i="1" baseline="0" dirty="0" smtClean="0"/>
                        <a:t>r. strategico, r di credito, r. di liquidità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50597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Mutui </a:t>
                      </a:r>
                      <a:r>
                        <a:rPr lang="it-IT" sz="1400" dirty="0" err="1" smtClean="0"/>
                        <a:t>subprime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i="1" dirty="0" smtClean="0"/>
                        <a:t>Rischio</a:t>
                      </a:r>
                      <a:r>
                        <a:rPr lang="it-IT" sz="1400" i="1" baseline="0" dirty="0" smtClean="0"/>
                        <a:t> di credito, liquidità , </a:t>
                      </a:r>
                      <a:r>
                        <a:rPr lang="it-IT" sz="1400" i="1" baseline="0" dirty="0" err="1" smtClean="0"/>
                        <a:t>compliance</a:t>
                      </a:r>
                      <a:r>
                        <a:rPr lang="it-IT" sz="1400" i="1" baseline="0" dirty="0" smtClean="0"/>
                        <a:t> </a:t>
                      </a:r>
                      <a:r>
                        <a:rPr lang="it-IT" sz="1400" i="1" baseline="0" dirty="0" smtClean="0"/>
                        <a:t>interna e </a:t>
                      </a:r>
                      <a:r>
                        <a:rPr lang="it-IT" sz="1400" i="1" baseline="0" dirty="0" smtClean="0"/>
                        <a:t>rischio strategico </a:t>
                      </a:r>
                      <a:r>
                        <a:rPr lang="it-IT" sz="1400" baseline="0" dirty="0" smtClean="0"/>
                        <a:t>(es. CRA)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SHADOW BANKING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SECURITIZATION AND DERIVATIVES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DEREGULATION REDUX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SUBPRIME LENDING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CONCLUSIONI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SHADOW BANKING (1)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611560" y="1916832"/>
            <a:ext cx="3456384" cy="1368152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 competizione con i </a:t>
            </a:r>
            <a:r>
              <a:rPr lang="it-IT" i="1" dirty="0" smtClean="0"/>
              <a:t>capital </a:t>
            </a:r>
            <a:r>
              <a:rPr lang="it-IT" i="1" dirty="0" err="1" smtClean="0"/>
              <a:t>markets</a:t>
            </a:r>
            <a:r>
              <a:rPr lang="it-IT" dirty="0" smtClean="0"/>
              <a:t>, negli anni ‘70 nascono i </a:t>
            </a:r>
            <a:r>
              <a:rPr lang="it-IT" i="1" dirty="0" err="1" smtClean="0"/>
              <a:t>mutual</a:t>
            </a:r>
            <a:r>
              <a:rPr lang="it-IT" i="1" dirty="0" smtClean="0"/>
              <a:t> </a:t>
            </a:r>
            <a:r>
              <a:rPr lang="it-IT" i="1" dirty="0" err="1" smtClean="0"/>
              <a:t>funds</a:t>
            </a:r>
            <a:r>
              <a:rPr lang="it-IT" i="1" dirty="0"/>
              <a:t> </a:t>
            </a:r>
            <a:r>
              <a:rPr lang="it-IT" dirty="0" smtClean="0"/>
              <a:t>(non protetti dall’assicurazione FDIC)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220072" y="2060848"/>
            <a:ext cx="2592288" cy="10801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it-IT" dirty="0" smtClean="0"/>
              <a:t>“commercial </a:t>
            </a:r>
            <a:r>
              <a:rPr lang="it-IT" dirty="0" err="1" smtClean="0"/>
              <a:t>paper</a:t>
            </a:r>
            <a:r>
              <a:rPr lang="it-IT" dirty="0" smtClean="0"/>
              <a:t>” e “</a:t>
            </a:r>
            <a:r>
              <a:rPr lang="it-IT" dirty="0" err="1" smtClean="0"/>
              <a:t>repo</a:t>
            </a:r>
            <a:r>
              <a:rPr lang="it-IT" dirty="0" smtClean="0"/>
              <a:t>” </a:t>
            </a:r>
            <a:r>
              <a:rPr lang="it-IT" dirty="0" err="1" smtClean="0"/>
              <a:t>markets</a:t>
            </a:r>
            <a:endParaRPr lang="it-IT" dirty="0"/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 l="20062" t="31343" r="43857" b="41791"/>
          <a:stretch>
            <a:fillRect/>
          </a:stretch>
        </p:blipFill>
        <p:spPr bwMode="auto">
          <a:xfrm>
            <a:off x="4211960" y="3789040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467544" y="3933056"/>
            <a:ext cx="3528392" cy="2308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Le risorse disponibili per finanziamenti attraverso lo </a:t>
            </a:r>
            <a:r>
              <a:rPr lang="it-IT" dirty="0" err="1" smtClean="0"/>
              <a:t>shadow</a:t>
            </a:r>
            <a:r>
              <a:rPr lang="it-IT" dirty="0" smtClean="0"/>
              <a:t> banking system (SBS) sono aumentate significativamente negli anni 2000, fino a superare quelle del settore tradizionale negli anni precedenti la crisi finanziaria.</a:t>
            </a:r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>
            <a:off x="4355976" y="2564904"/>
            <a:ext cx="504056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SHADOW BANKING (2)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628800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1981</a:t>
            </a:r>
            <a:r>
              <a:rPr lang="it-IT" dirty="0" smtClean="0"/>
              <a:t>: a causa di un eccessivo ricorso alla leva finanziaria da parte delle banche, furono stabiliti i primi formali requisiti minimi di capitale, che fissarono  il </a:t>
            </a:r>
            <a:r>
              <a:rPr lang="it-IT" i="1" dirty="0" err="1" smtClean="0"/>
              <a:t>leverage</a:t>
            </a:r>
            <a:r>
              <a:rPr lang="it-IT" dirty="0" smtClean="0"/>
              <a:t> al 5%, ad esclusione delle banche d’investimento di </a:t>
            </a:r>
            <a:r>
              <a:rPr lang="it-IT" dirty="0" err="1" smtClean="0"/>
              <a:t>Wall</a:t>
            </a:r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treet e dei partecipanti allo SBS.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2987824" y="2996952"/>
            <a:ext cx="504056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11560" y="3645024"/>
          <a:ext cx="5472608" cy="25958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552339"/>
                <a:gridCol w="292026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SHADOW</a:t>
                      </a:r>
                      <a:r>
                        <a:rPr lang="it-IT" baseline="0" dirty="0" smtClean="0"/>
                        <a:t> BANKS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COMMERCIAL</a:t>
                      </a:r>
                      <a:r>
                        <a:rPr lang="it-IT" baseline="0" dirty="0" smtClean="0"/>
                        <a:t> BANKS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Meno vincoli per</a:t>
                      </a:r>
                      <a:r>
                        <a:rPr lang="it-IT" sz="1600" baseline="0" dirty="0" smtClean="0"/>
                        <a:t> gli investimenti finanziari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Più vincoli,</a:t>
                      </a:r>
                      <a:r>
                        <a:rPr lang="it-IT" sz="1600" baseline="0" dirty="0" smtClean="0"/>
                        <a:t> in termini di </a:t>
                      </a:r>
                      <a:r>
                        <a:rPr lang="it-IT" sz="1600" baseline="0" dirty="0" err="1" smtClean="0"/>
                        <a:t>levarage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Ritorni</a:t>
                      </a:r>
                      <a:r>
                        <a:rPr lang="it-IT" sz="1600" baseline="0" dirty="0" smtClean="0"/>
                        <a:t> elevati per gli investitori, in termini di tasso d’interesse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Tasso</a:t>
                      </a:r>
                      <a:r>
                        <a:rPr lang="it-IT" sz="1600" baseline="0" dirty="0" smtClean="0"/>
                        <a:t> d’interesse inferiore rispetto a quello delle </a:t>
                      </a:r>
                      <a:r>
                        <a:rPr lang="it-IT" sz="1600" baseline="0" dirty="0" err="1" smtClean="0"/>
                        <a:t>shadow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banks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Più</a:t>
                      </a:r>
                      <a:r>
                        <a:rPr lang="it-IT" sz="1600" baseline="0" dirty="0" smtClean="0"/>
                        <a:t> opportunità di aumentare la propria quota di mercato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Svantaggiate e in pericolo di perdere la propria</a:t>
                      </a:r>
                      <a:r>
                        <a:rPr lang="it-IT" sz="1600" baseline="0" dirty="0" smtClean="0"/>
                        <a:t> posizione dominante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arentesi graffa chiusa 7"/>
          <p:cNvSpPr/>
          <p:nvPr/>
        </p:nvSpPr>
        <p:spPr>
          <a:xfrm>
            <a:off x="6300192" y="4149080"/>
            <a:ext cx="432048" cy="201622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04248" y="3933056"/>
            <a:ext cx="20162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I critici affermano che “</a:t>
            </a:r>
            <a:r>
              <a:rPr lang="it-IT" sz="1500" i="1" dirty="0" smtClean="0"/>
              <a:t>...policy </a:t>
            </a:r>
            <a:r>
              <a:rPr lang="it-IT" sz="1500" i="1" dirty="0" err="1" smtClean="0"/>
              <a:t>makers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had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trapped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depository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institutions</a:t>
            </a:r>
            <a:r>
              <a:rPr lang="it-IT" sz="1500" i="1" dirty="0" smtClean="0"/>
              <a:t> in </a:t>
            </a:r>
            <a:r>
              <a:rPr lang="it-IT" sz="1500" i="1" dirty="0" err="1" smtClean="0"/>
              <a:t>this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unprofitable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straijacket</a:t>
            </a:r>
            <a:r>
              <a:rPr lang="it-IT" sz="1500" i="1" dirty="0"/>
              <a:t> </a:t>
            </a:r>
            <a:r>
              <a:rPr lang="it-IT" sz="1500" i="1" dirty="0" smtClean="0"/>
              <a:t>[…] </a:t>
            </a:r>
            <a:r>
              <a:rPr lang="it-IT" sz="1500" i="1" dirty="0" err="1" smtClean="0"/>
              <a:t>also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by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preventing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institutions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from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competing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against</a:t>
            </a:r>
            <a:r>
              <a:rPr lang="it-IT" sz="1500" i="1" dirty="0" smtClean="0"/>
              <a:t> the </a:t>
            </a:r>
            <a:r>
              <a:rPr lang="it-IT" sz="1500" i="1" dirty="0" err="1" smtClean="0"/>
              <a:t>investment</a:t>
            </a:r>
            <a:r>
              <a:rPr lang="it-IT" sz="1500" i="1" dirty="0" smtClean="0"/>
              <a:t> </a:t>
            </a:r>
            <a:r>
              <a:rPr lang="it-IT" sz="1500" i="1" dirty="0" err="1" smtClean="0"/>
              <a:t>banks</a:t>
            </a:r>
            <a:r>
              <a:rPr lang="it-IT" sz="1500" dirty="0" smtClean="0"/>
              <a:t>”</a:t>
            </a:r>
            <a:endParaRPr lang="it-IT" sz="15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SHADOW BANKING (3)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7281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1980 il </a:t>
            </a:r>
            <a:r>
              <a:rPr lang="it-IT" dirty="0" err="1" smtClean="0"/>
              <a:t>Depositary</a:t>
            </a:r>
            <a:r>
              <a:rPr lang="it-IT" dirty="0" smtClean="0"/>
              <a:t> </a:t>
            </a:r>
            <a:r>
              <a:rPr lang="it-IT" dirty="0" err="1" smtClean="0"/>
              <a:t>Institutions</a:t>
            </a:r>
            <a:r>
              <a:rPr lang="it-IT" dirty="0" smtClean="0"/>
              <a:t> Deregulation and </a:t>
            </a:r>
            <a:r>
              <a:rPr lang="it-IT" dirty="0" err="1" smtClean="0"/>
              <a:t>Monetary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</a:t>
            </a:r>
            <a:r>
              <a:rPr lang="it-IT" dirty="0" err="1" smtClean="0"/>
              <a:t>Act</a:t>
            </a:r>
            <a:r>
              <a:rPr lang="it-IT" dirty="0" smtClean="0"/>
              <a:t> abolì i limiti sui tassi d’interesse che banche e istituti di deposito potevano riconoscere ai depositanti.  Tuttavia, si creò una situazione in cui il tasso d’interesse guadagnato sui mutui e prestiti a </a:t>
            </a:r>
            <a:r>
              <a:rPr lang="it-IT" dirty="0" err="1" smtClean="0"/>
              <a:t>lt</a:t>
            </a:r>
            <a:r>
              <a:rPr lang="it-IT" dirty="0" smtClean="0"/>
              <a:t> non riusciva a compensare i maggiori costi sui depositi, anche a causa dell’elevata inflazione.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2195736" y="3356992"/>
            <a:ext cx="504056" cy="7920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3568" y="4293096"/>
            <a:ext cx="4032448" cy="1800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ADJUSTABLE-RATE MORTGAGES (</a:t>
            </a:r>
            <a:r>
              <a:rPr lang="it-IT" sz="1600" dirty="0" err="1" smtClean="0"/>
              <a:t>ARMs</a:t>
            </a:r>
            <a:r>
              <a:rPr lang="it-IT" sz="1600" dirty="0" smtClean="0"/>
              <a:t>): il tasso d’interesse “fluttuante” proteggeva le banche dalla riduzione del tasso d’interesse causata dall’inflazione </a:t>
            </a:r>
            <a:r>
              <a:rPr lang="it-IT" sz="1600" dirty="0" smtClean="0">
                <a:sym typeface="Wingdings" pitchFamily="2" charset="2"/>
              </a:rPr>
              <a:t> si trasferiva il rischio al mutuatario</a:t>
            </a:r>
            <a:endParaRPr lang="it-IT" sz="16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516216" y="4725144"/>
            <a:ext cx="1872208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Nasce una nuova banca: </a:t>
            </a:r>
            <a:r>
              <a:rPr lang="it-IT" i="1" dirty="0" err="1" smtClean="0"/>
              <a:t>t</a:t>
            </a:r>
            <a:r>
              <a:rPr lang="it-IT" i="1" dirty="0" err="1" smtClean="0"/>
              <a:t>oo</a:t>
            </a:r>
            <a:r>
              <a:rPr lang="it-IT" i="1" dirty="0" smtClean="0"/>
              <a:t> </a:t>
            </a:r>
            <a:r>
              <a:rPr lang="it-IT" i="1" dirty="0" smtClean="0"/>
              <a:t>big </a:t>
            </a:r>
            <a:r>
              <a:rPr lang="it-IT" i="1" dirty="0" err="1" smtClean="0"/>
              <a:t>to</a:t>
            </a:r>
            <a:r>
              <a:rPr lang="it-IT" i="1" dirty="0" smtClean="0"/>
              <a:t> </a:t>
            </a:r>
            <a:r>
              <a:rPr lang="it-IT" i="1" dirty="0" err="1" smtClean="0"/>
              <a:t>fail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SECURITIZATION AND DERIVATIVES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71800" y="13407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FANNIE MAE – FREDDIE MAC</a:t>
            </a:r>
            <a:endParaRPr lang="it-IT" dirty="0"/>
          </a:p>
        </p:txBody>
      </p: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611560" y="2636912"/>
          <a:ext cx="7776864" cy="2379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776864"/>
              </a:tblGrid>
              <a:tr h="547261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PRIVILEGI</a:t>
                      </a:r>
                      <a:endParaRPr lang="it-IT" sz="17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Prendevano</a:t>
                      </a:r>
                      <a:r>
                        <a:rPr lang="it-IT" sz="1600" baseline="0" dirty="0" smtClean="0"/>
                        <a:t> a prestito a un tasso d’interesse molto basso, come il Tesoro</a:t>
                      </a:r>
                      <a:endParaRPr lang="it-IT" sz="1600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Maggiore</a:t>
                      </a:r>
                      <a:r>
                        <a:rPr lang="it-IT" sz="1600" baseline="0" dirty="0" smtClean="0"/>
                        <a:t> fiducia da parte di creditori e investitori, in quanto credevano che i titoli delle GSE erano sicuri tanto quanto i buoni del Tesoro.</a:t>
                      </a:r>
                      <a:endParaRPr lang="it-IT" sz="1600" dirty="0"/>
                    </a:p>
                  </a:txBody>
                  <a:tcPr/>
                </a:tc>
              </a:tr>
              <a:tr h="33853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Regolamentazione</a:t>
                      </a:r>
                      <a:r>
                        <a:rPr lang="it-IT" sz="1600" baseline="0" dirty="0" smtClean="0"/>
                        <a:t> pesante per le casse di risparmio (FIRREA, 1989), regolamentazione trascurata per </a:t>
                      </a:r>
                      <a:r>
                        <a:rPr lang="it-IT" sz="1600" baseline="0" dirty="0" err="1" smtClean="0"/>
                        <a:t>Fannie</a:t>
                      </a:r>
                      <a:r>
                        <a:rPr lang="it-IT" sz="1600" baseline="0" dirty="0" smtClean="0"/>
                        <a:t> e </a:t>
                      </a:r>
                      <a:r>
                        <a:rPr lang="it-IT" sz="1600" baseline="0" dirty="0" err="1" smtClean="0"/>
                        <a:t>Freddie</a:t>
                      </a:r>
                      <a:r>
                        <a:rPr lang="it-IT" sz="1600" baseline="0" dirty="0" smtClean="0"/>
                        <a:t>, in termini di requisiti di capitale</a:t>
                      </a:r>
                      <a:endParaRPr lang="it-IT" sz="1600" dirty="0"/>
                    </a:p>
                  </a:txBody>
                  <a:tcPr/>
                </a:tc>
              </a:tr>
              <a:tr h="33853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Sussidi FED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539552" y="1916832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DUPLICE OBIETTIVO: </a:t>
            </a:r>
            <a:r>
              <a:rPr lang="it-IT" sz="1700" dirty="0" smtClean="0"/>
              <a:t>supportare il mercato dei mutui (</a:t>
            </a:r>
            <a:r>
              <a:rPr lang="it-IT" sz="1700" dirty="0" err="1" smtClean="0"/>
              <a:t>securitization</a:t>
            </a:r>
            <a:r>
              <a:rPr lang="it-IT" sz="1700" dirty="0" smtClean="0"/>
              <a:t>) e massimizzare i dividendi degli azionisti</a:t>
            </a:r>
            <a:endParaRPr lang="it-IT" dirty="0"/>
          </a:p>
        </p:txBody>
      </p:sp>
      <p:sp>
        <p:nvSpPr>
          <p:cNvPr id="38" name="Freccia a destra 37"/>
          <p:cNvSpPr/>
          <p:nvPr/>
        </p:nvSpPr>
        <p:spPr>
          <a:xfrm>
            <a:off x="683568" y="5301208"/>
            <a:ext cx="978408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1763688" y="52292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Divenne conveniente per le casse di risparmio </a:t>
            </a:r>
            <a:r>
              <a:rPr lang="it-IT" sz="1600" dirty="0" err="1" smtClean="0"/>
              <a:t>cartolarizzare</a:t>
            </a:r>
            <a:r>
              <a:rPr lang="it-IT" sz="1600" dirty="0" smtClean="0"/>
              <a:t> con o vendere prestiti a </a:t>
            </a:r>
            <a:r>
              <a:rPr lang="it-IT" sz="1600" dirty="0" err="1" smtClean="0"/>
              <a:t>Fannie</a:t>
            </a:r>
            <a:r>
              <a:rPr lang="it-IT" sz="1600" dirty="0" smtClean="0"/>
              <a:t> e </a:t>
            </a:r>
            <a:r>
              <a:rPr lang="it-IT" sz="1600" dirty="0" err="1" smtClean="0"/>
              <a:t>Freddie</a:t>
            </a:r>
            <a:endParaRPr lang="it-IT" sz="1600" dirty="0"/>
          </a:p>
        </p:txBody>
      </p:sp>
      <p:sp>
        <p:nvSpPr>
          <p:cNvPr id="40" name="Freccia a destra 39"/>
          <p:cNvSpPr/>
          <p:nvPr/>
        </p:nvSpPr>
        <p:spPr>
          <a:xfrm>
            <a:off x="683568" y="6093296"/>
            <a:ext cx="978408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1763688" y="59492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Fannie</a:t>
            </a:r>
            <a:r>
              <a:rPr lang="it-IT" sz="1600" dirty="0" smtClean="0"/>
              <a:t> e </a:t>
            </a:r>
            <a:r>
              <a:rPr lang="it-IT" sz="1600" dirty="0" err="1" smtClean="0"/>
              <a:t>Freddie</a:t>
            </a:r>
            <a:r>
              <a:rPr lang="it-IT" sz="1600" dirty="0" smtClean="0"/>
              <a:t> acquisirono un peso politico importante e conquistarono il mercato immobiliare </a:t>
            </a:r>
            <a:endParaRPr lang="it-IT" sz="16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SECURITIZATION AND DERIVATIVES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148478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La cartolarizzazione riguarda non solo i mutui, ma qualsiasi tipo di finanziamento, per </a:t>
            </a:r>
            <a:r>
              <a:rPr lang="it-IT" dirty="0" smtClean="0"/>
              <a:t>es. </a:t>
            </a:r>
            <a:r>
              <a:rPr lang="it-IT" dirty="0" smtClean="0"/>
              <a:t>acquisto di automobile -&gt; vantaggi per le banche commerciali.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87624" y="4509120"/>
            <a:ext cx="1656184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POOLING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187624" y="5517232"/>
            <a:ext cx="1656184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TRANCHING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rot="5400000">
            <a:off x="2699792" y="5373216"/>
            <a:ext cx="187220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995936" y="47251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Istituti di credito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Banche d’investimento (anche di </a:t>
            </a:r>
            <a:r>
              <a:rPr lang="it-IT" dirty="0" err="1" smtClean="0"/>
              <a:t>Wall</a:t>
            </a:r>
            <a:r>
              <a:rPr lang="it-IT" dirty="0" smtClean="0"/>
              <a:t> Street)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Investitori</a:t>
            </a:r>
            <a:endParaRPr lang="it-IT" dirty="0"/>
          </a:p>
        </p:txBody>
      </p:sp>
      <p:pic>
        <p:nvPicPr>
          <p:cNvPr id="14" name="Immagine 13"/>
          <p:cNvPicPr/>
          <p:nvPr/>
        </p:nvPicPr>
        <p:blipFill>
          <a:blip r:embed="rId2" cstate="print"/>
          <a:srcRect l="13015" t="22338" r="42292" b="25043"/>
          <a:stretch>
            <a:fillRect/>
          </a:stretch>
        </p:blipFill>
        <p:spPr bwMode="auto">
          <a:xfrm>
            <a:off x="3635896" y="1484784"/>
            <a:ext cx="3744416" cy="237626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6" name="Nuvola 15"/>
          <p:cNvSpPr/>
          <p:nvPr/>
        </p:nvSpPr>
        <p:spPr>
          <a:xfrm>
            <a:off x="7308304" y="4869160"/>
            <a:ext cx="1440160" cy="1152128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Rating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SECURITIZATION AND DERIVATIVES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1936 </a:t>
            </a:r>
            <a:r>
              <a:rPr lang="it-IT" dirty="0" err="1" smtClean="0"/>
              <a:t>Commodity</a:t>
            </a:r>
            <a:r>
              <a:rPr lang="it-IT" dirty="0" smtClean="0"/>
              <a:t> Exchange </a:t>
            </a:r>
            <a:r>
              <a:rPr lang="it-IT" dirty="0" err="1" smtClean="0"/>
              <a:t>Act</a:t>
            </a:r>
            <a:r>
              <a:rPr lang="it-IT" dirty="0" smtClean="0"/>
              <a:t> </a:t>
            </a:r>
          </a:p>
          <a:p>
            <a:r>
              <a:rPr lang="it-IT" dirty="0" smtClean="0"/>
              <a:t>1974 Nasce la </a:t>
            </a:r>
            <a:r>
              <a:rPr lang="it-IT" dirty="0" err="1" smtClean="0"/>
              <a:t>Commodity</a:t>
            </a:r>
            <a:r>
              <a:rPr lang="it-IT" dirty="0" smtClean="0"/>
              <a:t> </a:t>
            </a:r>
            <a:r>
              <a:rPr lang="it-IT" dirty="0" err="1" smtClean="0"/>
              <a:t>Futures</a:t>
            </a:r>
            <a:r>
              <a:rPr lang="it-IT" dirty="0" smtClean="0"/>
              <a:t> Trading </a:t>
            </a:r>
            <a:r>
              <a:rPr lang="it-IT" dirty="0" err="1" smtClean="0"/>
              <a:t>Commission</a:t>
            </a:r>
            <a:r>
              <a:rPr lang="it-IT" dirty="0" smtClean="0"/>
              <a:t> (CTFC) </a:t>
            </a:r>
          </a:p>
          <a:p>
            <a:r>
              <a:rPr lang="it-IT" dirty="0" smtClean="0"/>
              <a:t>Anni ’80: rapido sviluppo mercati OTC</a:t>
            </a:r>
          </a:p>
          <a:p>
            <a:endParaRPr lang="it-IT" dirty="0" smtClean="0"/>
          </a:p>
          <a:p>
            <a:r>
              <a:rPr lang="it-IT" dirty="0" smtClean="0"/>
              <a:t>2000 </a:t>
            </a:r>
            <a:r>
              <a:rPr lang="it-IT" dirty="0" err="1" smtClean="0"/>
              <a:t>Commodity</a:t>
            </a:r>
            <a:r>
              <a:rPr lang="it-IT" dirty="0" smtClean="0"/>
              <a:t> </a:t>
            </a:r>
            <a:r>
              <a:rPr lang="it-IT" dirty="0" err="1" smtClean="0"/>
              <a:t>Futures</a:t>
            </a:r>
            <a:r>
              <a:rPr lang="it-IT" dirty="0" smtClean="0"/>
              <a:t> </a:t>
            </a:r>
            <a:r>
              <a:rPr lang="it-IT" dirty="0" err="1" smtClean="0"/>
              <a:t>Modernization</a:t>
            </a:r>
            <a:r>
              <a:rPr lang="it-IT" dirty="0" smtClean="0"/>
              <a:t> </a:t>
            </a:r>
            <a:r>
              <a:rPr lang="it-IT" dirty="0" err="1" smtClean="0"/>
              <a:t>Act</a:t>
            </a:r>
            <a:r>
              <a:rPr lang="it-IT" dirty="0" smtClean="0"/>
              <a:t> (CFMA) </a:t>
            </a:r>
            <a:r>
              <a:rPr lang="it-IT" dirty="0" smtClean="0">
                <a:sym typeface="Wingdings" pitchFamily="2" charset="2"/>
              </a:rPr>
              <a:t> deregolamentazione dei derivati </a:t>
            </a:r>
            <a:r>
              <a:rPr lang="it-IT" dirty="0" smtClean="0">
                <a:sym typeface="Wingdings" pitchFamily="2" charset="2"/>
              </a:rPr>
              <a:t>OTC </a:t>
            </a:r>
            <a:r>
              <a:rPr lang="it-IT" dirty="0" smtClean="0">
                <a:sym typeface="Wingdings" pitchFamily="2" charset="2"/>
              </a:rPr>
              <a:t>e riduzione dei poteri regolatori della CTFC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2771800" y="3573016"/>
            <a:ext cx="3672408" cy="7200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Sviluppo mercato dei derivati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4248758" y="4689140"/>
            <a:ext cx="5032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051720" y="5085184"/>
            <a:ext cx="4896544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dirty="0" err="1" smtClean="0"/>
              <a:t>Risk</a:t>
            </a:r>
            <a:r>
              <a:rPr lang="it-IT" dirty="0" smtClean="0"/>
              <a:t> management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Riduzione capitale minimo richiesto (Basilea I)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Aumento della leva finanziaria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Sviluppo CDS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 smtClean="0"/>
              <a:t>DEREGULATION</a:t>
            </a:r>
            <a:r>
              <a:rPr lang="it-IT" dirty="0" smtClean="0"/>
              <a:t> </a:t>
            </a:r>
            <a:r>
              <a:rPr lang="it-IT" sz="3800" dirty="0" smtClean="0"/>
              <a:t>REDUX (1)</a:t>
            </a:r>
            <a:endParaRPr lang="it-IT" sz="3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48478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Metà anni ‘90: crescita attività bancarie, anche grazie allo sviluppo nelle telecomunicazioni, informazioni, data processing, ecc. </a:t>
            </a:r>
            <a:r>
              <a:rPr lang="it-IT" dirty="0" smtClean="0">
                <a:sym typeface="Wingdings" pitchFamily="2" charset="2"/>
              </a:rPr>
              <a:t> crescita di grandi banche (</a:t>
            </a:r>
            <a:r>
              <a:rPr lang="it-IT" dirty="0" err="1" smtClean="0">
                <a:sym typeface="Wingdings" pitchFamily="2" charset="2"/>
              </a:rPr>
              <a:t>tbtf</a:t>
            </a:r>
            <a:r>
              <a:rPr lang="it-IT" dirty="0" smtClean="0">
                <a:sym typeface="Wingdings" pitchFamily="2" charset="2"/>
              </a:rPr>
              <a:t>) che ottennero una riduzione delle barriere regolamentari </a:t>
            </a:r>
            <a:r>
              <a:rPr lang="it-IT" dirty="0" smtClean="0">
                <a:sym typeface="Wingdings" pitchFamily="2" charset="2"/>
              </a:rPr>
              <a:t>+ </a:t>
            </a:r>
            <a:r>
              <a:rPr lang="it-IT" i="1" dirty="0" smtClean="0">
                <a:sym typeface="Wingdings" pitchFamily="2" charset="2"/>
              </a:rPr>
              <a:t>self </a:t>
            </a:r>
            <a:r>
              <a:rPr lang="it-IT" i="1" dirty="0" err="1" smtClean="0">
                <a:sym typeface="Wingdings" pitchFamily="2" charset="2"/>
              </a:rPr>
              <a:t>regulation</a:t>
            </a:r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                collaborazione tra il settore bancario con assicurazioni e </a:t>
            </a:r>
            <a:r>
              <a:rPr lang="it-IT" dirty="0" err="1" smtClean="0">
                <a:sym typeface="Wingdings" pitchFamily="2" charset="2"/>
              </a:rPr>
              <a:t>securities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firms</a:t>
            </a: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pPr lvl="0"/>
            <a:r>
              <a:rPr lang="it-IT" dirty="0" smtClean="0">
                <a:sym typeface="Wingdings" pitchFamily="2" charset="2"/>
              </a:rPr>
              <a:t>1998: crisi in Russia 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 si evita la Recessione grazie agli interventi della Fed; fallisce il </a:t>
            </a:r>
            <a:r>
              <a:rPr lang="it-IT" dirty="0" err="1" smtClean="0">
                <a:solidFill>
                  <a:prstClr val="white"/>
                </a:solidFill>
                <a:sym typeface="Wingdings" pitchFamily="2" charset="2"/>
              </a:rPr>
              <a:t>Long-Term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 Capital Management (LTCM), un grande </a:t>
            </a:r>
            <a:r>
              <a:rPr lang="it-IT" dirty="0" err="1" smtClean="0">
                <a:solidFill>
                  <a:prstClr val="white"/>
                </a:solidFill>
                <a:sym typeface="Wingdings" pitchFamily="2" charset="2"/>
              </a:rPr>
              <a:t>hedge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prstClr val="white"/>
                </a:solidFill>
                <a:sym typeface="Wingdings" pitchFamily="2" charset="2"/>
              </a:rPr>
              <a:t>fund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 statunitense (</a:t>
            </a:r>
            <a:r>
              <a:rPr lang="it-IT" i="1" dirty="0" smtClean="0">
                <a:solidFill>
                  <a:prstClr val="white"/>
                </a:solidFill>
                <a:sym typeface="Wingdings" pitchFamily="2" charset="2"/>
              </a:rPr>
              <a:t>junk </a:t>
            </a:r>
            <a:r>
              <a:rPr lang="it-IT" i="1" dirty="0" err="1" smtClean="0">
                <a:solidFill>
                  <a:prstClr val="white"/>
                </a:solidFill>
                <a:sym typeface="Wingdings" pitchFamily="2" charset="2"/>
              </a:rPr>
              <a:t>bonds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); la Fed salva il LTCM e molte altre grandi banche precedentemente considerate </a:t>
            </a:r>
            <a:r>
              <a:rPr lang="it-IT" dirty="0" err="1" smtClean="0">
                <a:solidFill>
                  <a:prstClr val="white"/>
                </a:solidFill>
                <a:sym typeface="Wingdings" pitchFamily="2" charset="2"/>
              </a:rPr>
              <a:t>tbtf</a:t>
            </a:r>
            <a:r>
              <a:rPr lang="it-IT" dirty="0" smtClean="0">
                <a:solidFill>
                  <a:prstClr val="white"/>
                </a:solidFill>
                <a:sym typeface="Wingdings" pitchFamily="2" charset="2"/>
              </a:rPr>
              <a:t>. </a:t>
            </a: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11560" y="278092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2195736" y="5085184"/>
            <a:ext cx="4392488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L’individuazione e la quantificazione dei rischi (probabilità di accadimento  e impatto economico) diventa sempre più importante (es. </a:t>
            </a:r>
            <a:r>
              <a:rPr lang="it-IT" i="1" dirty="0" err="1" smtClean="0"/>
              <a:t>dot-com</a:t>
            </a:r>
            <a:r>
              <a:rPr lang="it-IT" i="1" dirty="0" smtClean="0"/>
              <a:t> crash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3852714" y="4581128"/>
            <a:ext cx="57527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1730B-3378-4F01-87F0-8BD98598E16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756</TotalTime>
  <Words>1338</Words>
  <Application>Microsoft Office PowerPoint</Application>
  <PresentationFormat>Presentazione su schermo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Carta</vt:lpstr>
      <vt:lpstr>THE FINANCIAL CRISIS INQUIRY REPORT</vt:lpstr>
      <vt:lpstr>INDICE</vt:lpstr>
      <vt:lpstr>SHADOW BANKING (1)</vt:lpstr>
      <vt:lpstr>SHADOW BANKING (2)</vt:lpstr>
      <vt:lpstr>SHADOW BANKING (3)</vt:lpstr>
      <vt:lpstr>SECURITIZATION AND DERIVATIVES</vt:lpstr>
      <vt:lpstr>SECURITIZATION AND DERIVATIVES</vt:lpstr>
      <vt:lpstr>SECURITIZATION AND DERIVATIVES</vt:lpstr>
      <vt:lpstr>DEREGULATION REDUX (1)</vt:lpstr>
      <vt:lpstr>DEREGULATION REDUX (2)</vt:lpstr>
      <vt:lpstr>SUBPRIME LENDING (1)</vt:lpstr>
      <vt:lpstr>SUBPRIME LENDING (2)</vt:lpstr>
      <vt:lpstr>SUBPRIME LENDING (3)</vt:lpstr>
      <vt:lpstr>CONCLUSIONI (1)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CRISIS INQUIRY REPORT</dc:title>
  <dc:creator>Miriam</dc:creator>
  <cp:lastModifiedBy>Miriam</cp:lastModifiedBy>
  <cp:revision>77</cp:revision>
  <dcterms:created xsi:type="dcterms:W3CDTF">2011-04-06T14:34:25Z</dcterms:created>
  <dcterms:modified xsi:type="dcterms:W3CDTF">2011-04-30T09:22:07Z</dcterms:modified>
</cp:coreProperties>
</file>