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F5BD44-BADC-4369-AA93-3042A8B26A7F}" type="datetimeFigureOut">
              <a:rPr lang="it-IT" smtClean="0"/>
              <a:t>06/10/2011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E1FF58-9B03-42C5-840A-0591BA91AE0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REGOLAMENTAZIONE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Il sistema finanziario è oggetto di interventi di regolamentazione e di controllo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642194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ANALIZZIAMO LA REGOLAMENTAZIONE ATTRAVERSO: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7467600" cy="419708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t-IT" sz="2800" dirty="0" smtClean="0">
                <a:hlinkClick r:id="rId2" action="ppaction://hlinksldjump"/>
              </a:rPr>
              <a:t>Rischi dell’attività di intermediazione</a:t>
            </a:r>
            <a:endParaRPr lang="it-IT" sz="2800" dirty="0" smtClean="0"/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q"/>
            </a:pPr>
            <a:r>
              <a:rPr lang="it-IT" sz="2800" dirty="0" smtClean="0">
                <a:hlinkClick r:id="rId3" action="ppaction://hlinksldjump"/>
              </a:rPr>
              <a:t>Obiettivi</a:t>
            </a:r>
            <a:endParaRPr lang="it-IT" sz="2800" dirty="0" smtClean="0"/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q"/>
            </a:pPr>
            <a:r>
              <a:rPr lang="it-IT" sz="2800" dirty="0" smtClean="0">
                <a:hlinkClick r:id="rId4" action="ppaction://hlinksldjump"/>
              </a:rPr>
              <a:t>Strumenti</a:t>
            </a:r>
            <a:endParaRPr lang="it-IT" sz="2800" dirty="0" smtClean="0"/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q"/>
            </a:pPr>
            <a:r>
              <a:rPr lang="it-IT" sz="2800" dirty="0" smtClean="0">
                <a:hlinkClick r:id="rId5" action="ppaction://hlinksldjump"/>
              </a:rPr>
              <a:t>Organi di controllo</a:t>
            </a:r>
            <a:endParaRPr lang="it-IT" sz="2800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 smtClean="0"/>
              <a:t>RISCHI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619672" y="1484784"/>
            <a:ext cx="7097216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it-IT" sz="2800" dirty="0" smtClean="0"/>
              <a:t>Di credito</a:t>
            </a:r>
          </a:p>
          <a:p>
            <a:pPr algn="ctr">
              <a:buFont typeface="Wingdings" pitchFamily="2" charset="2"/>
              <a:buChar char="q"/>
            </a:pPr>
            <a:r>
              <a:rPr lang="it-IT" sz="2800" dirty="0" smtClean="0"/>
              <a:t>Paese</a:t>
            </a:r>
          </a:p>
          <a:p>
            <a:pPr>
              <a:buFont typeface="Wingdings" pitchFamily="2" charset="2"/>
              <a:buChar char="q"/>
            </a:pPr>
            <a:r>
              <a:rPr lang="it-IT" sz="2800" dirty="0" smtClean="0"/>
              <a:t>Di liquidità</a:t>
            </a:r>
          </a:p>
          <a:p>
            <a:pPr algn="ctr">
              <a:buFont typeface="Wingdings" pitchFamily="2" charset="2"/>
              <a:buChar char="q"/>
            </a:pPr>
            <a:r>
              <a:rPr lang="it-IT" sz="2800" dirty="0" smtClean="0"/>
              <a:t>Di mercato</a:t>
            </a:r>
          </a:p>
          <a:p>
            <a:pPr>
              <a:buFont typeface="Wingdings" pitchFamily="2" charset="2"/>
              <a:buChar char="q"/>
            </a:pPr>
            <a:r>
              <a:rPr lang="it-IT" sz="2800" dirty="0" smtClean="0"/>
              <a:t>Di interesse</a:t>
            </a:r>
          </a:p>
          <a:p>
            <a:pPr algn="ctr">
              <a:buFont typeface="Wingdings" pitchFamily="2" charset="2"/>
              <a:buChar char="q"/>
            </a:pPr>
            <a:r>
              <a:rPr lang="it-IT" sz="2800" dirty="0" smtClean="0"/>
              <a:t>Di cambio</a:t>
            </a:r>
          </a:p>
          <a:p>
            <a:pPr>
              <a:buFont typeface="Wingdings" pitchFamily="2" charset="2"/>
              <a:buChar char="q"/>
            </a:pPr>
            <a:r>
              <a:rPr lang="it-IT" sz="2800" dirty="0" smtClean="0"/>
              <a:t>Operativo</a:t>
            </a:r>
          </a:p>
          <a:p>
            <a:pPr algn="ctr">
              <a:buFont typeface="Wingdings" pitchFamily="2" charset="2"/>
              <a:buChar char="q"/>
            </a:pPr>
            <a:r>
              <a:rPr lang="it-IT" sz="2800" dirty="0" smtClean="0"/>
              <a:t>Di controparte</a:t>
            </a:r>
            <a:endParaRPr lang="it-IT" sz="2800" dirty="0"/>
          </a:p>
        </p:txBody>
      </p:sp>
      <p:pic>
        <p:nvPicPr>
          <p:cNvPr id="1026" name="Picture 2" descr="D:\Documents and Settings\Ilenia\Impostazioni locali\Temporary Internet Files\Content.IE5\LODP5DLI\MC900441932[1]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021288"/>
            <a:ext cx="740032" cy="649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OBIETTIVI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t-IT" sz="2800" dirty="0" smtClean="0"/>
              <a:t>Tutela dei risparmiatori</a:t>
            </a:r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q"/>
            </a:pPr>
            <a:r>
              <a:rPr lang="it-IT" sz="2800" dirty="0" smtClean="0"/>
              <a:t>Stabilità dei singoli intermediari </a:t>
            </a:r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q"/>
            </a:pPr>
            <a:r>
              <a:rPr lang="it-IT" sz="2800" dirty="0" smtClean="0"/>
              <a:t>Efficienza </a:t>
            </a:r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q"/>
            </a:pPr>
            <a:r>
              <a:rPr lang="it-IT" sz="2800" dirty="0" smtClean="0"/>
              <a:t>Correttezza e trasparenza</a:t>
            </a:r>
          </a:p>
          <a:p>
            <a:pPr>
              <a:buNone/>
            </a:pPr>
            <a:r>
              <a:rPr lang="it-IT" sz="2800" dirty="0" smtClean="0"/>
              <a:t>                           </a:t>
            </a:r>
          </a:p>
          <a:p>
            <a:pPr algn="r">
              <a:buNone/>
            </a:pPr>
            <a:r>
              <a:rPr lang="it-IT" i="1" u="sng" dirty="0" smtClean="0">
                <a:hlinkClick r:id="rId2" action="ppaction://hlinksldjump"/>
              </a:rPr>
              <a:t>E PER LE BANCHE …</a:t>
            </a:r>
            <a:endParaRPr lang="it-IT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OBIETTIVI DELLA VIGILANZA BANCARIA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09331"/>
          </a:xfrm>
          <a:ln>
            <a:solidFill>
              <a:schemeClr val="bg1"/>
            </a:solidFill>
          </a:ln>
        </p:spPr>
        <p:txBody>
          <a:bodyPr numCol="2"/>
          <a:lstStyle/>
          <a:p>
            <a:pPr algn="ctr">
              <a:buNone/>
            </a:pPr>
            <a:r>
              <a:rPr lang="it-IT" sz="2800" u="sng" dirty="0" smtClean="0"/>
              <a:t>CANALE INDIRETTO</a:t>
            </a:r>
            <a:r>
              <a:rPr lang="it-IT" dirty="0" smtClean="0"/>
              <a:t>	      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Gestione prudente e professionale 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Liquidità e solvibilità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Evitare “EFFETTO DOMINO”               </a:t>
            </a:r>
          </a:p>
          <a:p>
            <a:pPr algn="ctr">
              <a:buNone/>
            </a:pPr>
            <a:r>
              <a:rPr lang="it-IT" dirty="0" smtClean="0">
                <a:solidFill>
                  <a:schemeClr val="bg1"/>
                </a:solidFill>
              </a:rPr>
              <a:t>Ggggggggggggggggggggggggggggggggggggggggggggggggggggggggggggggg</a:t>
            </a:r>
            <a:r>
              <a:rPr lang="it-IT" dirty="0" smtClean="0"/>
              <a:t> </a:t>
            </a:r>
            <a:r>
              <a:rPr lang="it-IT" sz="2800" u="sng" dirty="0" smtClean="0"/>
              <a:t>CANALE DIRETTO</a:t>
            </a:r>
          </a:p>
          <a:p>
            <a:pPr algn="ctr">
              <a:buNone/>
            </a:pPr>
            <a:endParaRPr lang="it-IT" sz="2800" u="sng" dirty="0" smtClean="0"/>
          </a:p>
          <a:p>
            <a:pPr algn="just">
              <a:buFont typeface="Wingdings" pitchFamily="2" charset="2"/>
              <a:buChar char="Ø"/>
            </a:pPr>
            <a:r>
              <a:rPr lang="it-IT" dirty="0" smtClean="0"/>
              <a:t>Efficienza informativa</a:t>
            </a:r>
          </a:p>
          <a:p>
            <a:pPr algn="just">
              <a:buFont typeface="Wingdings" pitchFamily="2" charset="2"/>
              <a:buChar char="Ø"/>
            </a:pPr>
            <a:r>
              <a:rPr lang="it-IT" dirty="0" smtClean="0"/>
              <a:t>Correttezza e trasparenza</a:t>
            </a:r>
            <a:endParaRPr lang="it-IT" dirty="0"/>
          </a:p>
          <a:p>
            <a:pPr>
              <a:buNone/>
            </a:pPr>
            <a:r>
              <a:rPr lang="it-IT" dirty="0" smtClean="0"/>
              <a:t>                                                                                                                </a:t>
            </a:r>
          </a:p>
        </p:txBody>
      </p:sp>
      <p:pic>
        <p:nvPicPr>
          <p:cNvPr id="4" name="Picture 2" descr="D:\Documents and Settings\Ilenia\Impostazioni locali\Temporary Internet Files\Content.IE5\LODP5DLI\MC900441932[1]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021288"/>
            <a:ext cx="740032" cy="649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STRUMENTI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467600" cy="44131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it-IT" sz="2800" b="1" dirty="0" smtClean="0"/>
              <a:t>Regolamentari</a:t>
            </a:r>
            <a:r>
              <a:rPr lang="it-IT" dirty="0" smtClean="0"/>
              <a:t> </a:t>
            </a:r>
            <a:endParaRPr lang="it-IT" sz="2400" dirty="0" smtClean="0"/>
          </a:p>
          <a:p>
            <a:pPr>
              <a:buFont typeface="Wingdings" pitchFamily="2" charset="2"/>
              <a:buChar char="§"/>
            </a:pPr>
            <a:r>
              <a:rPr lang="it-IT" sz="2400" dirty="0" smtClean="0"/>
              <a:t>Controlli strutturali</a:t>
            </a:r>
          </a:p>
          <a:p>
            <a:pPr>
              <a:buFont typeface="Wingdings" pitchFamily="2" charset="2"/>
              <a:buChar char="§"/>
            </a:pPr>
            <a:r>
              <a:rPr lang="it-IT" sz="2400" dirty="0" smtClean="0"/>
              <a:t>Controlli prudenziali</a:t>
            </a:r>
          </a:p>
          <a:p>
            <a:pPr>
              <a:buFont typeface="Wingdings" pitchFamily="2" charset="2"/>
              <a:buChar char="§"/>
            </a:pPr>
            <a:r>
              <a:rPr lang="it-IT" sz="2400" dirty="0" smtClean="0"/>
              <a:t>Correttezza ed efficienza</a:t>
            </a:r>
          </a:p>
          <a:p>
            <a:pPr>
              <a:buNone/>
            </a:pPr>
            <a:endParaRPr lang="it-IT" dirty="0"/>
          </a:p>
          <a:p>
            <a:pPr>
              <a:buFont typeface="Wingdings" pitchFamily="2" charset="2"/>
              <a:buChar char="q"/>
            </a:pPr>
            <a:r>
              <a:rPr lang="it-IT" sz="2800" b="1" dirty="0" smtClean="0"/>
              <a:t>Informativi</a:t>
            </a:r>
          </a:p>
          <a:p>
            <a:pPr>
              <a:buNone/>
            </a:pPr>
            <a:endParaRPr lang="it-IT" dirty="0"/>
          </a:p>
          <a:p>
            <a:pPr>
              <a:buFont typeface="Wingdings" pitchFamily="2" charset="2"/>
              <a:buChar char="q"/>
            </a:pPr>
            <a:r>
              <a:rPr lang="it-IT" sz="2800" b="1" dirty="0" smtClean="0"/>
              <a:t>Ispettivi</a:t>
            </a: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4" name="Picture 2" descr="D:\Documents and Settings\Ilenia\Impostazioni locali\Temporary Internet Files\Content.IE5\LODP5DLI\MC900441932[1]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021288"/>
            <a:ext cx="740032" cy="649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ORGANI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CONTROLLO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Operano </a:t>
            </a:r>
            <a:r>
              <a:rPr lang="it-IT" b="1" u="sng" dirty="0" smtClean="0"/>
              <a:t>per finalità </a:t>
            </a:r>
            <a:r>
              <a:rPr lang="it-IT" dirty="0" smtClean="0"/>
              <a:t>della vigilanza e sono:</a:t>
            </a:r>
          </a:p>
          <a:p>
            <a:pPr>
              <a:buNone/>
            </a:pPr>
            <a:endParaRPr lang="it-IT" dirty="0" smtClean="0"/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BANCA D’ ITALIA         controlli di stabilità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CONSOB         controlli sulla correttezza e sulla            trasparenza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ISVAP        controlli sul comparto assicurativo</a:t>
            </a:r>
          </a:p>
          <a:p>
            <a:pPr>
              <a:buFont typeface="Wingdings" pitchFamily="2" charset="2"/>
              <a:buChar char="q"/>
            </a:pPr>
            <a:r>
              <a:rPr lang="it-IT" dirty="0" smtClean="0"/>
              <a:t>COVIP        fondi pensione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+  </a:t>
            </a:r>
            <a:r>
              <a:rPr lang="it-IT" dirty="0" smtClean="0"/>
              <a:t>LEGGE ANTITRUST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3563888" y="26369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>
            <a:off x="2267744" y="3068960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>
            <a:off x="1835696" y="3933056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>
            <a:off x="1907704" y="436510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EVOLUZIONE DELLA REGOLAMENTAZIONE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984248"/>
            <a:ext cx="7467600" cy="487375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t-IT" sz="2800" dirty="0" smtClean="0"/>
              <a:t>P</a:t>
            </a:r>
            <a:r>
              <a:rPr lang="it-IT" sz="2800" dirty="0" smtClean="0"/>
              <a:t>assaggio da controlli strutturali a controlli prudenziali</a:t>
            </a:r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q"/>
            </a:pPr>
            <a:r>
              <a:rPr lang="it-IT" sz="2800" dirty="0" smtClean="0"/>
              <a:t>Ampliamento dell’intervento normativo e di controllo</a:t>
            </a:r>
          </a:p>
          <a:p>
            <a:pPr>
              <a:buNone/>
            </a:pPr>
            <a:endParaRPr lang="it-IT" sz="2800" dirty="0" smtClean="0"/>
          </a:p>
          <a:p>
            <a:pPr>
              <a:buFont typeface="Wingdings" pitchFamily="2" charset="2"/>
              <a:buChar char="q"/>
            </a:pPr>
            <a:r>
              <a:rPr lang="it-IT" sz="2800" dirty="0" smtClean="0"/>
              <a:t>Dimensione internazionale della vigilanza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153</TotalTime>
  <Words>133</Words>
  <Application>Microsoft Office PowerPoint</Application>
  <PresentationFormat>Presentazione su schermo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Loggia</vt:lpstr>
      <vt:lpstr>REGOLAMENTAZIONE</vt:lpstr>
      <vt:lpstr>ANALIZZIAMO LA REGOLAMENTAZIONE ATTRAVERSO:</vt:lpstr>
      <vt:lpstr>RISCHI</vt:lpstr>
      <vt:lpstr>OBIETTIVI</vt:lpstr>
      <vt:lpstr>OBIETTIVI DELLA VIGILANZA BANCARIA</vt:lpstr>
      <vt:lpstr>STRUMENTI</vt:lpstr>
      <vt:lpstr>ORGANI DI CONTROLLO</vt:lpstr>
      <vt:lpstr>EVOLUZIONE DELLA REGOLAMENTAZIONE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Ilenia</dc:creator>
  <cp:lastModifiedBy>Ilenia</cp:lastModifiedBy>
  <cp:revision>14</cp:revision>
  <dcterms:created xsi:type="dcterms:W3CDTF">2011-10-06T07:36:57Z</dcterms:created>
  <dcterms:modified xsi:type="dcterms:W3CDTF">2011-10-06T10:10:35Z</dcterms:modified>
</cp:coreProperties>
</file>