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4" r:id="rId5"/>
    <p:sldId id="259" r:id="rId6"/>
    <p:sldId id="260" r:id="rId7"/>
    <p:sldId id="265" r:id="rId8"/>
    <p:sldId id="270" r:id="rId9"/>
    <p:sldId id="266" r:id="rId10"/>
    <p:sldId id="263" r:id="rId11"/>
    <p:sldId id="276" r:id="rId12"/>
    <p:sldId id="267" r:id="rId13"/>
    <p:sldId id="268" r:id="rId14"/>
    <p:sldId id="271" r:id="rId15"/>
    <p:sldId id="272" r:id="rId16"/>
    <p:sldId id="273" r:id="rId17"/>
    <p:sldId id="274" r:id="rId18"/>
    <p:sldId id="275" r:id="rId19"/>
  </p:sldIdLst>
  <p:sldSz cx="9144000" cy="6858000" type="screen4x3"/>
  <p:notesSz cx="6858000" cy="9144000"/>
  <p:defaultTextStyle>
    <a:defPPr>
      <a:defRPr lang="it-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718"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DF2758-1EE7-49D4-A7BF-19BF2112955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it-IT"/>
        </a:p>
      </dgm:t>
    </dgm:pt>
    <dgm:pt modelId="{DBDDCFFF-27AA-4126-857A-26163EB61BE0}">
      <dgm:prSet phldrT="[Text]" custT="1"/>
      <dgm:spPr/>
      <dgm:t>
        <a:bodyPr/>
        <a:lstStyle/>
        <a:p>
          <a:r>
            <a:rPr lang="it-IT" sz="1600" dirty="0" smtClean="0"/>
            <a:t>Un aumento del rischio sovrano si ripercuote negativamente sul costo e sulla disponibilità di finanziamenti alle banche attraverso molteplici canali:</a:t>
          </a:r>
          <a:endParaRPr lang="it-IT" sz="1600" dirty="0"/>
        </a:p>
      </dgm:t>
    </dgm:pt>
    <dgm:pt modelId="{D95C276F-1D79-4616-9D7F-F1E6CABED1D4}" type="parTrans" cxnId="{676A0EB5-2C0A-4771-B277-595D730C8713}">
      <dgm:prSet/>
      <dgm:spPr/>
      <dgm:t>
        <a:bodyPr/>
        <a:lstStyle/>
        <a:p>
          <a:endParaRPr lang="it-IT"/>
        </a:p>
      </dgm:t>
    </dgm:pt>
    <dgm:pt modelId="{7C0F3CA1-2F97-433D-A834-6A39652BDAB0}" type="sibTrans" cxnId="{676A0EB5-2C0A-4771-B277-595D730C8713}">
      <dgm:prSet/>
      <dgm:spPr/>
      <dgm:t>
        <a:bodyPr/>
        <a:lstStyle/>
        <a:p>
          <a:endParaRPr lang="it-IT"/>
        </a:p>
      </dgm:t>
    </dgm:pt>
    <dgm:pt modelId="{A24C9770-0403-46C1-8C68-F8C8B9179D43}">
      <dgm:prSet phldrT="[Text]" custT="1"/>
      <dgm:spPr/>
      <dgm:t>
        <a:bodyPr/>
        <a:lstStyle/>
        <a:p>
          <a:r>
            <a:rPr lang="it-IT" sz="1700" dirty="0" smtClean="0"/>
            <a:t>caduta dei prezzi dei titoli pubblici</a:t>
          </a:r>
        </a:p>
      </dgm:t>
    </dgm:pt>
    <dgm:pt modelId="{A1A07F3E-39DB-44D0-8428-C19CD75C3D1D}" type="parTrans" cxnId="{B87E7B3D-FC3D-4925-BA33-6B47FA7E04A3}">
      <dgm:prSet/>
      <dgm:spPr/>
      <dgm:t>
        <a:bodyPr/>
        <a:lstStyle/>
        <a:p>
          <a:endParaRPr lang="it-IT"/>
        </a:p>
      </dgm:t>
    </dgm:pt>
    <dgm:pt modelId="{AD20054E-5B4C-4462-B406-1DC9A320259D}" type="sibTrans" cxnId="{B87E7B3D-FC3D-4925-BA33-6B47FA7E04A3}">
      <dgm:prSet/>
      <dgm:spPr/>
      <dgm:t>
        <a:bodyPr/>
        <a:lstStyle/>
        <a:p>
          <a:endParaRPr lang="it-IT"/>
        </a:p>
      </dgm:t>
    </dgm:pt>
    <dgm:pt modelId="{64505E92-F51B-434E-ADBC-064776772C5C}">
      <dgm:prSet/>
      <dgm:spPr/>
      <dgm:t>
        <a:bodyPr/>
        <a:lstStyle/>
        <a:p>
          <a:r>
            <a:rPr lang="it-IT" dirty="0" smtClean="0"/>
            <a:t>Legami interbancari internazionali</a:t>
          </a:r>
          <a:endParaRPr lang="it-IT" dirty="0"/>
        </a:p>
      </dgm:t>
    </dgm:pt>
    <dgm:pt modelId="{DE44955D-9DC0-4C75-8C85-C213D8053AF2}" type="parTrans" cxnId="{D3C849FA-2209-4F37-ACF0-EFD8D8203A09}">
      <dgm:prSet/>
      <dgm:spPr/>
      <dgm:t>
        <a:bodyPr/>
        <a:lstStyle/>
        <a:p>
          <a:endParaRPr lang="it-IT"/>
        </a:p>
      </dgm:t>
    </dgm:pt>
    <dgm:pt modelId="{E44AC8D0-3BED-40AA-8FA7-CF8A31F7D10E}" type="sibTrans" cxnId="{D3C849FA-2209-4F37-ACF0-EFD8D8203A09}">
      <dgm:prSet/>
      <dgm:spPr/>
      <dgm:t>
        <a:bodyPr/>
        <a:lstStyle/>
        <a:p>
          <a:endParaRPr lang="it-IT"/>
        </a:p>
      </dgm:t>
    </dgm:pt>
    <dgm:pt modelId="{863BA87B-C59A-4C68-B8D2-FB64F7A5D0CE}">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sz="1700" dirty="0" smtClean="0"/>
            <a:t>perdita di valore dei titoli pubblici utilizzati come collaterale per la raccolta bancaria all’ingrosso</a:t>
          </a:r>
        </a:p>
        <a:p>
          <a:pPr marL="0" marR="0" indent="0" defTabSz="914400" eaLnBrk="1" fontAlgn="auto" latinLnBrk="0" hangingPunct="1">
            <a:lnSpc>
              <a:spcPct val="100000"/>
            </a:lnSpc>
            <a:spcBef>
              <a:spcPts val="0"/>
            </a:spcBef>
            <a:spcAft>
              <a:spcPts val="0"/>
            </a:spcAft>
            <a:buClrTx/>
            <a:buSzTx/>
            <a:buFontTx/>
            <a:buNone/>
            <a:tabLst/>
            <a:defRPr/>
          </a:pPr>
          <a:endParaRPr lang="it-IT" sz="1400" dirty="0"/>
        </a:p>
      </dgm:t>
    </dgm:pt>
    <dgm:pt modelId="{22A52559-41C7-4E00-92A4-644F788E160F}" type="parTrans" cxnId="{5A76A82E-4694-4F72-AFD4-6C8EC2754B4E}">
      <dgm:prSet/>
      <dgm:spPr/>
      <dgm:t>
        <a:bodyPr/>
        <a:lstStyle/>
        <a:p>
          <a:endParaRPr lang="it-IT"/>
        </a:p>
      </dgm:t>
    </dgm:pt>
    <dgm:pt modelId="{59F95BA4-DAF6-4C7A-B39E-D2BC7DB89609}" type="sibTrans" cxnId="{5A76A82E-4694-4F72-AFD4-6C8EC2754B4E}">
      <dgm:prSet/>
      <dgm:spPr/>
      <dgm:t>
        <a:bodyPr/>
        <a:lstStyle/>
        <a:p>
          <a:endParaRPr lang="it-IT"/>
        </a:p>
      </dgm:t>
    </dgm:pt>
    <dgm:pt modelId="{8D3F578D-2D92-4D88-8A96-83043AF2AEE7}">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dirty="0" smtClean="0"/>
            <a:t>Riduzione</a:t>
          </a:r>
        </a:p>
        <a:p>
          <a:pPr marL="0" marR="0" indent="0" defTabSz="914400" eaLnBrk="1" fontAlgn="auto" latinLnBrk="0" hangingPunct="1">
            <a:lnSpc>
              <a:spcPct val="100000"/>
            </a:lnSpc>
            <a:spcBef>
              <a:spcPts val="0"/>
            </a:spcBef>
            <a:spcAft>
              <a:spcPts val="0"/>
            </a:spcAft>
            <a:buClrTx/>
            <a:buSzTx/>
            <a:buFontTx/>
            <a:buNone/>
            <a:tabLst/>
            <a:defRPr/>
          </a:pPr>
          <a:r>
            <a:rPr lang="it-IT" dirty="0" smtClean="0"/>
            <a:t>del valore delle garanzie pubbliche sulle passività bancarie</a:t>
          </a:r>
        </a:p>
        <a:p>
          <a:pPr defTabSz="711200">
            <a:lnSpc>
              <a:spcPct val="90000"/>
            </a:lnSpc>
            <a:spcBef>
              <a:spcPct val="0"/>
            </a:spcBef>
            <a:spcAft>
              <a:spcPct val="35000"/>
            </a:spcAft>
          </a:pPr>
          <a:endParaRPr lang="it-IT" dirty="0"/>
        </a:p>
      </dgm:t>
    </dgm:pt>
    <dgm:pt modelId="{55169619-4B50-4F70-96CC-A0835C909CB5}" type="parTrans" cxnId="{0C323FE4-6283-499A-86E7-8EE5EDA2AAD1}">
      <dgm:prSet/>
      <dgm:spPr/>
      <dgm:t>
        <a:bodyPr/>
        <a:lstStyle/>
        <a:p>
          <a:endParaRPr lang="it-IT"/>
        </a:p>
      </dgm:t>
    </dgm:pt>
    <dgm:pt modelId="{52C83779-A496-47D8-A264-D1278A015004}" type="sibTrans" cxnId="{0C323FE4-6283-499A-86E7-8EE5EDA2AAD1}">
      <dgm:prSet/>
      <dgm:spPr/>
      <dgm:t>
        <a:bodyPr/>
        <a:lstStyle/>
        <a:p>
          <a:endParaRPr lang="it-IT"/>
        </a:p>
      </dgm:t>
    </dgm:pt>
    <dgm:pt modelId="{519B7782-0DEA-4E96-9D61-70F5D936FB70}">
      <dgm:prSet/>
      <dgm:spPr/>
      <dgm:t>
        <a:bodyPr/>
        <a:lstStyle/>
        <a:p>
          <a:r>
            <a:rPr lang="it-IT" dirty="0" smtClean="0"/>
            <a:t>Legame esistente tra il rating degli emittenti pubblici e privati</a:t>
          </a:r>
          <a:endParaRPr lang="it-IT" dirty="0"/>
        </a:p>
      </dgm:t>
    </dgm:pt>
    <dgm:pt modelId="{35ECE043-58D5-4C7D-BDCE-E6ED2EBA2A50}" type="parTrans" cxnId="{75EB115C-FA02-460F-8980-999FD6AC14BC}">
      <dgm:prSet/>
      <dgm:spPr/>
      <dgm:t>
        <a:bodyPr/>
        <a:lstStyle/>
        <a:p>
          <a:endParaRPr lang="it-IT"/>
        </a:p>
      </dgm:t>
    </dgm:pt>
    <dgm:pt modelId="{9E1C54AB-0E9F-49B1-873E-5A345C344BE0}" type="sibTrans" cxnId="{75EB115C-FA02-460F-8980-999FD6AC14BC}">
      <dgm:prSet/>
      <dgm:spPr/>
      <dgm:t>
        <a:bodyPr/>
        <a:lstStyle/>
        <a:p>
          <a:endParaRPr lang="it-IT"/>
        </a:p>
      </dgm:t>
    </dgm:pt>
    <dgm:pt modelId="{377241D1-86E9-4040-B42F-5F99533BB3E0}">
      <dgm:prSet custT="1"/>
      <dgm:spPr/>
      <dgm:t>
        <a:bodyPr/>
        <a:lstStyle/>
        <a:p>
          <a:endParaRPr lang="it-IT"/>
        </a:p>
      </dgm:t>
    </dgm:pt>
    <dgm:pt modelId="{89022874-C4F4-458F-AC1E-916A215B1BB7}" type="parTrans" cxnId="{40D4B07F-87F4-4437-9599-2D7ADA311A35}">
      <dgm:prSet/>
      <dgm:spPr/>
      <dgm:t>
        <a:bodyPr/>
        <a:lstStyle/>
        <a:p>
          <a:endParaRPr lang="it-IT"/>
        </a:p>
      </dgm:t>
    </dgm:pt>
    <dgm:pt modelId="{EAD30A0A-72F2-4E07-9268-2848DEE48275}" type="sibTrans" cxnId="{40D4B07F-87F4-4437-9599-2D7ADA311A35}">
      <dgm:prSet/>
      <dgm:spPr/>
      <dgm:t>
        <a:bodyPr/>
        <a:lstStyle/>
        <a:p>
          <a:endParaRPr lang="it-IT"/>
        </a:p>
      </dgm:t>
    </dgm:pt>
    <dgm:pt modelId="{090204B5-7FEF-4716-9AEB-D7216B10F1DB}">
      <dgm:prSet custT="1"/>
      <dgm:spPr/>
      <dgm:t>
        <a:bodyPr/>
        <a:lstStyle/>
        <a:p>
          <a:endParaRPr lang="it-IT"/>
        </a:p>
      </dgm:t>
    </dgm:pt>
    <dgm:pt modelId="{0140AA23-1C4C-4450-A3DD-42317465FAA2}" type="parTrans" cxnId="{1C15F4FA-2007-4B7E-BAA7-36863481D3A5}">
      <dgm:prSet/>
      <dgm:spPr/>
      <dgm:t>
        <a:bodyPr/>
        <a:lstStyle/>
        <a:p>
          <a:endParaRPr lang="it-IT"/>
        </a:p>
      </dgm:t>
    </dgm:pt>
    <dgm:pt modelId="{1A96AE8F-ADC1-4B35-9869-A724001C5E7E}" type="sibTrans" cxnId="{1C15F4FA-2007-4B7E-BAA7-36863481D3A5}">
      <dgm:prSet/>
      <dgm:spPr/>
      <dgm:t>
        <a:bodyPr/>
        <a:lstStyle/>
        <a:p>
          <a:endParaRPr lang="it-IT"/>
        </a:p>
      </dgm:t>
    </dgm:pt>
    <dgm:pt modelId="{90F8AC18-E8FE-46C6-8FA6-721EA06EA337}">
      <dgm:prSet custT="1"/>
      <dgm:spPr/>
      <dgm:t>
        <a:bodyPr/>
        <a:lstStyle/>
        <a:p>
          <a:endParaRPr lang="it-IT"/>
        </a:p>
      </dgm:t>
    </dgm:pt>
    <dgm:pt modelId="{F23F1A31-C8D0-41B5-97BD-523AE74FE0BF}" type="parTrans" cxnId="{89EB8C7B-B0A9-407A-A39C-8F661905625A}">
      <dgm:prSet/>
      <dgm:spPr/>
      <dgm:t>
        <a:bodyPr/>
        <a:lstStyle/>
        <a:p>
          <a:endParaRPr lang="it-IT"/>
        </a:p>
      </dgm:t>
    </dgm:pt>
    <dgm:pt modelId="{3CD006E1-F4E2-4873-9F90-3CE46B1379C8}" type="sibTrans" cxnId="{89EB8C7B-B0A9-407A-A39C-8F661905625A}">
      <dgm:prSet/>
      <dgm:spPr/>
      <dgm:t>
        <a:bodyPr/>
        <a:lstStyle/>
        <a:p>
          <a:endParaRPr lang="it-IT"/>
        </a:p>
      </dgm:t>
    </dgm:pt>
    <dgm:pt modelId="{B42160E5-DAA2-4678-AB6C-8DB63C4CE750}">
      <dgm:prSet custT="1"/>
      <dgm:spPr/>
      <dgm:t>
        <a:bodyPr/>
        <a:lstStyle/>
        <a:p>
          <a:endParaRPr lang="it-IT"/>
        </a:p>
      </dgm:t>
    </dgm:pt>
    <dgm:pt modelId="{C5DD85A3-C5C6-4A56-85F1-460D975321D4}" type="parTrans" cxnId="{B8D6705F-0335-4128-8463-9E90EF607161}">
      <dgm:prSet/>
      <dgm:spPr/>
      <dgm:t>
        <a:bodyPr/>
        <a:lstStyle/>
        <a:p>
          <a:endParaRPr lang="it-IT"/>
        </a:p>
      </dgm:t>
    </dgm:pt>
    <dgm:pt modelId="{348AE114-E620-49A3-8569-5991A8B6F519}" type="sibTrans" cxnId="{B8D6705F-0335-4128-8463-9E90EF607161}">
      <dgm:prSet/>
      <dgm:spPr/>
      <dgm:t>
        <a:bodyPr/>
        <a:lstStyle/>
        <a:p>
          <a:endParaRPr lang="it-IT"/>
        </a:p>
      </dgm:t>
    </dgm:pt>
    <dgm:pt modelId="{4D3F2206-BFA8-4717-BD99-A54613E33D14}" type="pres">
      <dgm:prSet presAssocID="{B1DF2758-1EE7-49D4-A7BF-19BF2112955C}" presName="composite" presStyleCnt="0">
        <dgm:presLayoutVars>
          <dgm:chMax val="1"/>
          <dgm:dir/>
          <dgm:resizeHandles val="exact"/>
        </dgm:presLayoutVars>
      </dgm:prSet>
      <dgm:spPr/>
      <dgm:t>
        <a:bodyPr/>
        <a:lstStyle/>
        <a:p>
          <a:endParaRPr lang="it-IT"/>
        </a:p>
      </dgm:t>
    </dgm:pt>
    <dgm:pt modelId="{D5588BC5-F8A0-45DD-AFD9-4DAF4417D77A}" type="pres">
      <dgm:prSet presAssocID="{DBDDCFFF-27AA-4126-857A-26163EB61BE0}" presName="roof" presStyleLbl="dkBgShp" presStyleIdx="0" presStyleCnt="2" custLinFactNeighborX="-8491" custLinFactNeighborY="-5556"/>
      <dgm:spPr/>
      <dgm:t>
        <a:bodyPr/>
        <a:lstStyle/>
        <a:p>
          <a:endParaRPr lang="it-IT"/>
        </a:p>
      </dgm:t>
    </dgm:pt>
    <dgm:pt modelId="{598841CE-2980-437B-AE15-868D3370F408}" type="pres">
      <dgm:prSet presAssocID="{DBDDCFFF-27AA-4126-857A-26163EB61BE0}" presName="pillars" presStyleCnt="0"/>
      <dgm:spPr/>
    </dgm:pt>
    <dgm:pt modelId="{FAC33265-2C1B-41DB-9F31-535669BFF41A}" type="pres">
      <dgm:prSet presAssocID="{DBDDCFFF-27AA-4126-857A-26163EB61BE0}" presName="pillar1" presStyleLbl="node1" presStyleIdx="0" presStyleCnt="5">
        <dgm:presLayoutVars>
          <dgm:bulletEnabled val="1"/>
        </dgm:presLayoutVars>
      </dgm:prSet>
      <dgm:spPr/>
      <dgm:t>
        <a:bodyPr/>
        <a:lstStyle/>
        <a:p>
          <a:endParaRPr lang="it-IT"/>
        </a:p>
      </dgm:t>
    </dgm:pt>
    <dgm:pt modelId="{D5E9499D-0B72-41A0-8BE0-D7310E493360}" type="pres">
      <dgm:prSet presAssocID="{863BA87B-C59A-4C68-B8D2-FB64F7A5D0CE}" presName="pillarX" presStyleLbl="node1" presStyleIdx="1" presStyleCnt="5">
        <dgm:presLayoutVars>
          <dgm:bulletEnabled val="1"/>
        </dgm:presLayoutVars>
      </dgm:prSet>
      <dgm:spPr/>
      <dgm:t>
        <a:bodyPr/>
        <a:lstStyle/>
        <a:p>
          <a:endParaRPr lang="it-IT"/>
        </a:p>
      </dgm:t>
    </dgm:pt>
    <dgm:pt modelId="{39464A49-1E42-4245-ABEA-8273B95938B6}" type="pres">
      <dgm:prSet presAssocID="{8D3F578D-2D92-4D88-8A96-83043AF2AEE7}" presName="pillarX" presStyleLbl="node1" presStyleIdx="2" presStyleCnt="5">
        <dgm:presLayoutVars>
          <dgm:bulletEnabled val="1"/>
        </dgm:presLayoutVars>
      </dgm:prSet>
      <dgm:spPr/>
      <dgm:t>
        <a:bodyPr/>
        <a:lstStyle/>
        <a:p>
          <a:endParaRPr lang="it-IT"/>
        </a:p>
      </dgm:t>
    </dgm:pt>
    <dgm:pt modelId="{760035CA-BB44-43C8-82A1-67934BDF2F5F}" type="pres">
      <dgm:prSet presAssocID="{519B7782-0DEA-4E96-9D61-70F5D936FB70}" presName="pillarX" presStyleLbl="node1" presStyleIdx="3" presStyleCnt="5">
        <dgm:presLayoutVars>
          <dgm:bulletEnabled val="1"/>
        </dgm:presLayoutVars>
      </dgm:prSet>
      <dgm:spPr/>
      <dgm:t>
        <a:bodyPr/>
        <a:lstStyle/>
        <a:p>
          <a:endParaRPr lang="it-IT"/>
        </a:p>
      </dgm:t>
    </dgm:pt>
    <dgm:pt modelId="{31191873-36BB-49D6-954C-B88C8913F2A2}" type="pres">
      <dgm:prSet presAssocID="{64505E92-F51B-434E-ADBC-064776772C5C}" presName="pillarX" presStyleLbl="node1" presStyleIdx="4" presStyleCnt="5">
        <dgm:presLayoutVars>
          <dgm:bulletEnabled val="1"/>
        </dgm:presLayoutVars>
      </dgm:prSet>
      <dgm:spPr/>
      <dgm:t>
        <a:bodyPr/>
        <a:lstStyle/>
        <a:p>
          <a:endParaRPr lang="it-IT"/>
        </a:p>
      </dgm:t>
    </dgm:pt>
    <dgm:pt modelId="{B822EEE6-1DFF-41DD-BE2B-7E2AF24D8A9B}" type="pres">
      <dgm:prSet presAssocID="{DBDDCFFF-27AA-4126-857A-26163EB61BE0}" presName="base" presStyleLbl="dkBgShp" presStyleIdx="1" presStyleCnt="2"/>
      <dgm:spPr/>
    </dgm:pt>
  </dgm:ptLst>
  <dgm:cxnLst>
    <dgm:cxn modelId="{B87E7B3D-FC3D-4925-BA33-6B47FA7E04A3}" srcId="{DBDDCFFF-27AA-4126-857A-26163EB61BE0}" destId="{A24C9770-0403-46C1-8C68-F8C8B9179D43}" srcOrd="0" destOrd="0" parTransId="{A1A07F3E-39DB-44D0-8428-C19CD75C3D1D}" sibTransId="{AD20054E-5B4C-4462-B406-1DC9A320259D}"/>
    <dgm:cxn modelId="{676A0EB5-2C0A-4771-B277-595D730C8713}" srcId="{B1DF2758-1EE7-49D4-A7BF-19BF2112955C}" destId="{DBDDCFFF-27AA-4126-857A-26163EB61BE0}" srcOrd="0" destOrd="0" parTransId="{D95C276F-1D79-4616-9D7F-F1E6CABED1D4}" sibTransId="{7C0F3CA1-2F97-433D-A834-6A39652BDAB0}"/>
    <dgm:cxn modelId="{8FEF7A2B-23FB-4EB4-83E1-524C31A817A4}" type="presOf" srcId="{863BA87B-C59A-4C68-B8D2-FB64F7A5D0CE}" destId="{D5E9499D-0B72-41A0-8BE0-D7310E493360}" srcOrd="0" destOrd="0" presId="urn:microsoft.com/office/officeart/2005/8/layout/hList3"/>
    <dgm:cxn modelId="{D3C849FA-2209-4F37-ACF0-EFD8D8203A09}" srcId="{DBDDCFFF-27AA-4126-857A-26163EB61BE0}" destId="{64505E92-F51B-434E-ADBC-064776772C5C}" srcOrd="4" destOrd="0" parTransId="{DE44955D-9DC0-4C75-8C85-C213D8053AF2}" sibTransId="{E44AC8D0-3BED-40AA-8FA7-CF8A31F7D10E}"/>
    <dgm:cxn modelId="{4C3AC94B-FA62-4941-94AE-DB0F0B3E9830}" type="presOf" srcId="{8D3F578D-2D92-4D88-8A96-83043AF2AEE7}" destId="{39464A49-1E42-4245-ABEA-8273B95938B6}" srcOrd="0" destOrd="0" presId="urn:microsoft.com/office/officeart/2005/8/layout/hList3"/>
    <dgm:cxn modelId="{89EB8C7B-B0A9-407A-A39C-8F661905625A}" srcId="{B1DF2758-1EE7-49D4-A7BF-19BF2112955C}" destId="{90F8AC18-E8FE-46C6-8FA6-721EA06EA337}" srcOrd="1" destOrd="0" parTransId="{F23F1A31-C8D0-41B5-97BD-523AE74FE0BF}" sibTransId="{3CD006E1-F4E2-4873-9F90-3CE46B1379C8}"/>
    <dgm:cxn modelId="{B8D6705F-0335-4128-8463-9E90EF607161}" srcId="{B1DF2758-1EE7-49D4-A7BF-19BF2112955C}" destId="{B42160E5-DAA2-4678-AB6C-8DB63C4CE750}" srcOrd="2" destOrd="0" parTransId="{C5DD85A3-C5C6-4A56-85F1-460D975321D4}" sibTransId="{348AE114-E620-49A3-8569-5991A8B6F519}"/>
    <dgm:cxn modelId="{A36659C6-A7A0-4260-B808-1CB27F68971B}" type="presOf" srcId="{A24C9770-0403-46C1-8C68-F8C8B9179D43}" destId="{FAC33265-2C1B-41DB-9F31-535669BFF41A}" srcOrd="0" destOrd="0" presId="urn:microsoft.com/office/officeart/2005/8/layout/hList3"/>
    <dgm:cxn modelId="{75EB115C-FA02-460F-8980-999FD6AC14BC}" srcId="{DBDDCFFF-27AA-4126-857A-26163EB61BE0}" destId="{519B7782-0DEA-4E96-9D61-70F5D936FB70}" srcOrd="3" destOrd="0" parTransId="{35ECE043-58D5-4C7D-BDCE-E6ED2EBA2A50}" sibTransId="{9E1C54AB-0E9F-49B1-873E-5A345C344BE0}"/>
    <dgm:cxn modelId="{40D4B07F-87F4-4437-9599-2D7ADA311A35}" srcId="{B1DF2758-1EE7-49D4-A7BF-19BF2112955C}" destId="{377241D1-86E9-4040-B42F-5F99533BB3E0}" srcOrd="3" destOrd="0" parTransId="{89022874-C4F4-458F-AC1E-916A215B1BB7}" sibTransId="{EAD30A0A-72F2-4E07-9268-2848DEE48275}"/>
    <dgm:cxn modelId="{5A76A82E-4694-4F72-AFD4-6C8EC2754B4E}" srcId="{DBDDCFFF-27AA-4126-857A-26163EB61BE0}" destId="{863BA87B-C59A-4C68-B8D2-FB64F7A5D0CE}" srcOrd="1" destOrd="0" parTransId="{22A52559-41C7-4E00-92A4-644F788E160F}" sibTransId="{59F95BA4-DAF6-4C7A-B39E-D2BC7DB89609}"/>
    <dgm:cxn modelId="{FFFF1303-D26B-4016-897C-D0BBC95AC1C3}" type="presOf" srcId="{64505E92-F51B-434E-ADBC-064776772C5C}" destId="{31191873-36BB-49D6-954C-B88C8913F2A2}" srcOrd="0" destOrd="0" presId="urn:microsoft.com/office/officeart/2005/8/layout/hList3"/>
    <dgm:cxn modelId="{0C323FE4-6283-499A-86E7-8EE5EDA2AAD1}" srcId="{DBDDCFFF-27AA-4126-857A-26163EB61BE0}" destId="{8D3F578D-2D92-4D88-8A96-83043AF2AEE7}" srcOrd="2" destOrd="0" parTransId="{55169619-4B50-4F70-96CC-A0835C909CB5}" sibTransId="{52C83779-A496-47D8-A264-D1278A015004}"/>
    <dgm:cxn modelId="{1C15F4FA-2007-4B7E-BAA7-36863481D3A5}" srcId="{B1DF2758-1EE7-49D4-A7BF-19BF2112955C}" destId="{090204B5-7FEF-4716-9AEB-D7216B10F1DB}" srcOrd="4" destOrd="0" parTransId="{0140AA23-1C4C-4450-A3DD-42317465FAA2}" sibTransId="{1A96AE8F-ADC1-4B35-9869-A724001C5E7E}"/>
    <dgm:cxn modelId="{C34C821D-C4EA-4056-8329-719F6269BEDE}" type="presOf" srcId="{519B7782-0DEA-4E96-9D61-70F5D936FB70}" destId="{760035CA-BB44-43C8-82A1-67934BDF2F5F}" srcOrd="0" destOrd="0" presId="urn:microsoft.com/office/officeart/2005/8/layout/hList3"/>
    <dgm:cxn modelId="{388CBA30-30FA-43C1-B9BF-5B3771F02377}" type="presOf" srcId="{DBDDCFFF-27AA-4126-857A-26163EB61BE0}" destId="{D5588BC5-F8A0-45DD-AFD9-4DAF4417D77A}" srcOrd="0" destOrd="0" presId="urn:microsoft.com/office/officeart/2005/8/layout/hList3"/>
    <dgm:cxn modelId="{A53AB1C2-A40A-4479-B885-320CB82B9FD0}" type="presOf" srcId="{B1DF2758-1EE7-49D4-A7BF-19BF2112955C}" destId="{4D3F2206-BFA8-4717-BD99-A54613E33D14}" srcOrd="0" destOrd="0" presId="urn:microsoft.com/office/officeart/2005/8/layout/hList3"/>
    <dgm:cxn modelId="{62D7CDA8-642C-44F5-A615-FFC6A0BDE0BF}" type="presParOf" srcId="{4D3F2206-BFA8-4717-BD99-A54613E33D14}" destId="{D5588BC5-F8A0-45DD-AFD9-4DAF4417D77A}" srcOrd="0" destOrd="0" presId="urn:microsoft.com/office/officeart/2005/8/layout/hList3"/>
    <dgm:cxn modelId="{5B5FB66E-749F-4BA8-A8A7-EC62BCDDC511}" type="presParOf" srcId="{4D3F2206-BFA8-4717-BD99-A54613E33D14}" destId="{598841CE-2980-437B-AE15-868D3370F408}" srcOrd="1" destOrd="0" presId="urn:microsoft.com/office/officeart/2005/8/layout/hList3"/>
    <dgm:cxn modelId="{82521BAF-37C8-4686-86D9-29BE5D79E8BD}" type="presParOf" srcId="{598841CE-2980-437B-AE15-868D3370F408}" destId="{FAC33265-2C1B-41DB-9F31-535669BFF41A}" srcOrd="0" destOrd="0" presId="urn:microsoft.com/office/officeart/2005/8/layout/hList3"/>
    <dgm:cxn modelId="{81C775BA-0057-4D36-802E-0A54396F229B}" type="presParOf" srcId="{598841CE-2980-437B-AE15-868D3370F408}" destId="{D5E9499D-0B72-41A0-8BE0-D7310E493360}" srcOrd="1" destOrd="0" presId="urn:microsoft.com/office/officeart/2005/8/layout/hList3"/>
    <dgm:cxn modelId="{3F49AE43-B1E5-4FDF-99BB-0A45F0A6B9B4}" type="presParOf" srcId="{598841CE-2980-437B-AE15-868D3370F408}" destId="{39464A49-1E42-4245-ABEA-8273B95938B6}" srcOrd="2" destOrd="0" presId="urn:microsoft.com/office/officeart/2005/8/layout/hList3"/>
    <dgm:cxn modelId="{43DF3389-FB97-4776-937A-FBF90B252BB6}" type="presParOf" srcId="{598841CE-2980-437B-AE15-868D3370F408}" destId="{760035CA-BB44-43C8-82A1-67934BDF2F5F}" srcOrd="3" destOrd="0" presId="urn:microsoft.com/office/officeart/2005/8/layout/hList3"/>
    <dgm:cxn modelId="{A067080C-8210-414A-8EC8-6781196F9F51}" type="presParOf" srcId="{598841CE-2980-437B-AE15-868D3370F408}" destId="{31191873-36BB-49D6-954C-B88C8913F2A2}" srcOrd="4" destOrd="0" presId="urn:microsoft.com/office/officeart/2005/8/layout/hList3"/>
    <dgm:cxn modelId="{F00EE702-E252-41FA-B476-85C1073CC2D9}" type="presParOf" srcId="{4D3F2206-BFA8-4717-BD99-A54613E33D14}" destId="{B822EEE6-1DFF-41DD-BE2B-7E2AF24D8A9B}"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588BC5-F8A0-45DD-AFD9-4DAF4417D77A}">
      <dsp:nvSpPr>
        <dsp:cNvPr id="0" name=""/>
        <dsp:cNvSpPr/>
      </dsp:nvSpPr>
      <dsp:spPr>
        <a:xfrm>
          <a:off x="0" y="0"/>
          <a:ext cx="7632848" cy="129614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smtClean="0"/>
            <a:t>Un aumento del rischio sovrano si ripercuote negativamente sul costo e sulla disponibilità di finanziamenti alle banche attraverso molteplici canali:</a:t>
          </a:r>
          <a:endParaRPr lang="it-IT" sz="1600" kern="1200" dirty="0"/>
        </a:p>
      </dsp:txBody>
      <dsp:txXfrm>
        <a:off x="0" y="0"/>
        <a:ext cx="7632848" cy="1296144"/>
      </dsp:txXfrm>
    </dsp:sp>
    <dsp:sp modelId="{FAC33265-2C1B-41DB-9F31-535669BFF41A}">
      <dsp:nvSpPr>
        <dsp:cNvPr id="0" name=""/>
        <dsp:cNvSpPr/>
      </dsp:nvSpPr>
      <dsp:spPr>
        <a:xfrm>
          <a:off x="931" y="1296144"/>
          <a:ext cx="1526196" cy="27219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t>caduta dei prezzi dei titoli pubblici</a:t>
          </a:r>
        </a:p>
      </dsp:txBody>
      <dsp:txXfrm>
        <a:off x="931" y="1296144"/>
        <a:ext cx="1526196" cy="2721902"/>
      </dsp:txXfrm>
    </dsp:sp>
    <dsp:sp modelId="{D5E9499D-0B72-41A0-8BE0-D7310E493360}">
      <dsp:nvSpPr>
        <dsp:cNvPr id="0" name=""/>
        <dsp:cNvSpPr/>
      </dsp:nvSpPr>
      <dsp:spPr>
        <a:xfrm>
          <a:off x="1527128" y="1296144"/>
          <a:ext cx="1526196" cy="27219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t-IT" sz="1700" kern="1200" dirty="0" smtClean="0"/>
            <a:t>perdita di valore dei titoli pubblici utilizzati come collaterale per la raccolta bancaria all’ingrosso</a:t>
          </a:r>
        </a:p>
        <a:p>
          <a:pPr marL="0" marR="0" lvl="0" indent="0" algn="ctr" defTabSz="914400" eaLnBrk="1" fontAlgn="auto" latinLnBrk="0" hangingPunct="1">
            <a:lnSpc>
              <a:spcPct val="100000"/>
            </a:lnSpc>
            <a:spcBef>
              <a:spcPct val="0"/>
            </a:spcBef>
            <a:spcAft>
              <a:spcPts val="0"/>
            </a:spcAft>
            <a:buClrTx/>
            <a:buSzTx/>
            <a:buFontTx/>
            <a:buNone/>
            <a:tabLst/>
            <a:defRPr/>
          </a:pPr>
          <a:endParaRPr lang="it-IT" sz="1400" kern="1200" dirty="0"/>
        </a:p>
      </dsp:txBody>
      <dsp:txXfrm>
        <a:off x="1527128" y="1296144"/>
        <a:ext cx="1526196" cy="2721902"/>
      </dsp:txXfrm>
    </dsp:sp>
    <dsp:sp modelId="{39464A49-1E42-4245-ABEA-8273B95938B6}">
      <dsp:nvSpPr>
        <dsp:cNvPr id="0" name=""/>
        <dsp:cNvSpPr/>
      </dsp:nvSpPr>
      <dsp:spPr>
        <a:xfrm>
          <a:off x="3053325" y="1296144"/>
          <a:ext cx="1526196" cy="27219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t-IT" sz="1800" kern="1200" dirty="0" smtClean="0"/>
            <a:t>Riduzione</a:t>
          </a:r>
        </a:p>
        <a:p>
          <a:pPr marL="0" marR="0" lvl="0" indent="0" algn="ctr" defTabSz="914400" eaLnBrk="1" fontAlgn="auto" latinLnBrk="0" hangingPunct="1">
            <a:lnSpc>
              <a:spcPct val="100000"/>
            </a:lnSpc>
            <a:spcBef>
              <a:spcPct val="0"/>
            </a:spcBef>
            <a:spcAft>
              <a:spcPts val="0"/>
            </a:spcAft>
            <a:buClrTx/>
            <a:buSzTx/>
            <a:buFontTx/>
            <a:buNone/>
            <a:tabLst/>
            <a:defRPr/>
          </a:pPr>
          <a:r>
            <a:rPr lang="it-IT" sz="1800" kern="1200" dirty="0" smtClean="0"/>
            <a:t>del valore delle garanzie pubbliche sulle passività bancarie</a:t>
          </a:r>
        </a:p>
        <a:p>
          <a:pPr lvl="0" algn="ctr" defTabSz="711200">
            <a:lnSpc>
              <a:spcPct val="90000"/>
            </a:lnSpc>
            <a:spcBef>
              <a:spcPct val="0"/>
            </a:spcBef>
            <a:spcAft>
              <a:spcPct val="35000"/>
            </a:spcAft>
          </a:pPr>
          <a:endParaRPr lang="it-IT" sz="1800" kern="1200" dirty="0"/>
        </a:p>
      </dsp:txBody>
      <dsp:txXfrm>
        <a:off x="3053325" y="1296144"/>
        <a:ext cx="1526196" cy="2721902"/>
      </dsp:txXfrm>
    </dsp:sp>
    <dsp:sp modelId="{760035CA-BB44-43C8-82A1-67934BDF2F5F}">
      <dsp:nvSpPr>
        <dsp:cNvPr id="0" name=""/>
        <dsp:cNvSpPr/>
      </dsp:nvSpPr>
      <dsp:spPr>
        <a:xfrm>
          <a:off x="4579522" y="1296144"/>
          <a:ext cx="1526196" cy="27219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Legame esistente tra il rating degli emittenti pubblici e privati</a:t>
          </a:r>
          <a:endParaRPr lang="it-IT" sz="1800" kern="1200" dirty="0"/>
        </a:p>
      </dsp:txBody>
      <dsp:txXfrm>
        <a:off x="4579522" y="1296144"/>
        <a:ext cx="1526196" cy="2721902"/>
      </dsp:txXfrm>
    </dsp:sp>
    <dsp:sp modelId="{31191873-36BB-49D6-954C-B88C8913F2A2}">
      <dsp:nvSpPr>
        <dsp:cNvPr id="0" name=""/>
        <dsp:cNvSpPr/>
      </dsp:nvSpPr>
      <dsp:spPr>
        <a:xfrm>
          <a:off x="6105719" y="1296144"/>
          <a:ext cx="1526196" cy="27219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Legami interbancari internazionali</a:t>
          </a:r>
          <a:endParaRPr lang="it-IT" sz="1800" kern="1200" dirty="0"/>
        </a:p>
      </dsp:txBody>
      <dsp:txXfrm>
        <a:off x="6105719" y="1296144"/>
        <a:ext cx="1526196" cy="2721902"/>
      </dsp:txXfrm>
    </dsp:sp>
    <dsp:sp modelId="{B822EEE6-1DFF-41DD-BE2B-7E2AF24D8A9B}">
      <dsp:nvSpPr>
        <dsp:cNvPr id="0" name=""/>
        <dsp:cNvSpPr/>
      </dsp:nvSpPr>
      <dsp:spPr>
        <a:xfrm>
          <a:off x="0" y="4018046"/>
          <a:ext cx="7632848" cy="30243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4EE512-3975-4CBC-BDE7-59955CF3E2C7}" type="datetimeFigureOut">
              <a:rPr lang="it-IT" smtClean="0"/>
              <a:pPr/>
              <a:t>14/12/2011</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ABAE4D-B69F-4137-9F81-3BD9FA1036D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18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DBABAE4D-B69F-4137-9F81-3BD9FA1036DA}"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ol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19" name="Segnaposto piè di pagina 18"/>
          <p:cNvSpPr>
            <a:spLocks noGrp="1"/>
          </p:cNvSpPr>
          <p:nvPr>
            <p:ph type="ftr" sz="quarter" idx="11"/>
          </p:nvPr>
        </p:nvSpPr>
        <p:spPr/>
        <p:txBody>
          <a:bodyPr/>
          <a:lstStyle/>
          <a:p>
            <a:endParaRPr lang="it-CH"/>
          </a:p>
        </p:txBody>
      </p:sp>
      <p:sp>
        <p:nvSpPr>
          <p:cNvPr id="27" name="Segnaposto numero diapositiva 26"/>
          <p:cNvSpPr>
            <a:spLocks noGrp="1"/>
          </p:cNvSpPr>
          <p:nvPr>
            <p:ph type="sldNum" sz="quarter" idx="12"/>
          </p:nvPr>
        </p:nvSpPr>
        <p:spPr/>
        <p:txBody>
          <a:bodyPr/>
          <a:lstStyle/>
          <a:p>
            <a:fld id="{ABA4600A-F189-4681-9370-15808528D053}" type="slidenum">
              <a:rPr lang="it-CH" smtClean="0"/>
              <a:pPr/>
              <a:t>‹N›</a:t>
            </a:fld>
            <a:endParaRPr lang="it-CH"/>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5" name="Segnaposto piè di pagina 4"/>
          <p:cNvSpPr>
            <a:spLocks noGrp="1"/>
          </p:cNvSpPr>
          <p:nvPr>
            <p:ph type="ftr" sz="quarter" idx="11"/>
          </p:nvPr>
        </p:nvSpPr>
        <p:spPr/>
        <p:txBody>
          <a:bodyPr/>
          <a:lstStyle/>
          <a:p>
            <a:endParaRPr lang="it-CH"/>
          </a:p>
        </p:txBody>
      </p:sp>
      <p:sp>
        <p:nvSpPr>
          <p:cNvPr id="6" name="Segnaposto numero diapositiva 5"/>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5" name="Segnaposto piè di pagina 4"/>
          <p:cNvSpPr>
            <a:spLocks noGrp="1"/>
          </p:cNvSpPr>
          <p:nvPr>
            <p:ph type="ftr" sz="quarter" idx="11"/>
          </p:nvPr>
        </p:nvSpPr>
        <p:spPr/>
        <p:txBody>
          <a:bodyPr/>
          <a:lstStyle/>
          <a:p>
            <a:endParaRPr lang="it-CH"/>
          </a:p>
        </p:txBody>
      </p:sp>
      <p:sp>
        <p:nvSpPr>
          <p:cNvPr id="6" name="Segnaposto numero diapositiva 5"/>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a:lvl1p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5" name="Segnaposto piè di pagina 4"/>
          <p:cNvSpPr>
            <a:spLocks noGrp="1"/>
          </p:cNvSpPr>
          <p:nvPr>
            <p:ph type="ftr" sz="quarter" idx="11"/>
          </p:nvPr>
        </p:nvSpPr>
        <p:spPr/>
        <p:txBody>
          <a:bodyPr/>
          <a:lstStyle/>
          <a:p>
            <a:endParaRPr lang="it-CH"/>
          </a:p>
        </p:txBody>
      </p:sp>
      <p:sp>
        <p:nvSpPr>
          <p:cNvPr id="6" name="Segnaposto numero diapositiva 5"/>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5" name="Segnaposto piè di pagina 4"/>
          <p:cNvSpPr>
            <a:spLocks noGrp="1"/>
          </p:cNvSpPr>
          <p:nvPr>
            <p:ph type="ftr" sz="quarter" idx="11"/>
          </p:nvPr>
        </p:nvSpPr>
        <p:spPr/>
        <p:txBody>
          <a:bodyPr/>
          <a:lstStyle/>
          <a:p>
            <a:endParaRPr lang="it-CH"/>
          </a:p>
        </p:txBody>
      </p:sp>
      <p:sp>
        <p:nvSpPr>
          <p:cNvPr id="6" name="Segnaposto numero diapositiva 5"/>
          <p:cNvSpPr>
            <a:spLocks noGrp="1"/>
          </p:cNvSpPr>
          <p:nvPr>
            <p:ph type="sldNum" sz="quarter" idx="12"/>
          </p:nvPr>
        </p:nvSpPr>
        <p:spPr/>
        <p:txBody>
          <a:bodyPr/>
          <a:lstStyle/>
          <a:p>
            <a:fld id="{ABA4600A-F189-4681-9370-15808528D053}" type="slidenum">
              <a:rPr lang="it-CH" smtClean="0"/>
              <a:pPr/>
              <a:t>‹N›</a:t>
            </a:fld>
            <a:endParaRPr lang="it-C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6" name="Segnaposto piè di pagina 5"/>
          <p:cNvSpPr>
            <a:spLocks noGrp="1"/>
          </p:cNvSpPr>
          <p:nvPr>
            <p:ph type="ftr" sz="quarter" idx="11"/>
          </p:nvPr>
        </p:nvSpPr>
        <p:spPr/>
        <p:txBody>
          <a:bodyPr/>
          <a:lstStyle/>
          <a:p>
            <a:endParaRPr lang="it-CH"/>
          </a:p>
        </p:txBody>
      </p:sp>
      <p:sp>
        <p:nvSpPr>
          <p:cNvPr id="7" name="Segnaposto numero diapositiva 6"/>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8" name="Segnaposto piè di pagina 7"/>
          <p:cNvSpPr>
            <a:spLocks noGrp="1"/>
          </p:cNvSpPr>
          <p:nvPr>
            <p:ph type="ftr" sz="quarter" idx="11"/>
          </p:nvPr>
        </p:nvSpPr>
        <p:spPr/>
        <p:txBody>
          <a:bodyPr/>
          <a:lstStyle/>
          <a:p>
            <a:endParaRPr lang="it-CH"/>
          </a:p>
        </p:txBody>
      </p:sp>
      <p:sp>
        <p:nvSpPr>
          <p:cNvPr id="9" name="Segnaposto numero diapositiva 8"/>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20"/>
            <a:ext cx="7470648" cy="1143000"/>
          </a:xfrm>
        </p:spPr>
        <p:txBody>
          <a:bodyPr anchor="ctr"/>
          <a:lstStyle>
            <a:lvl1pPr algn="l">
              <a:defRPr sz="4600"/>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8" name="Segnaposto numero diapositiva 7"/>
          <p:cNvSpPr>
            <a:spLocks noGrp="1"/>
          </p:cNvSpPr>
          <p:nvPr>
            <p:ph type="sldNum" sz="quarter" idx="11"/>
          </p:nvPr>
        </p:nvSpPr>
        <p:spPr/>
        <p:txBody>
          <a:bodyPr/>
          <a:lstStyle/>
          <a:p>
            <a:fld id="{ABA4600A-F189-4681-9370-15808528D053}" type="slidenum">
              <a:rPr lang="it-CH" smtClean="0"/>
              <a:pPr/>
              <a:t>‹N›</a:t>
            </a:fld>
            <a:endParaRPr lang="it-CH"/>
          </a:p>
        </p:txBody>
      </p:sp>
      <p:sp>
        <p:nvSpPr>
          <p:cNvPr id="9" name="Segnaposto piè di pagina 8"/>
          <p:cNvSpPr>
            <a:spLocks noGrp="1"/>
          </p:cNvSpPr>
          <p:nvPr>
            <p:ph type="ftr" sz="quarter" idx="12"/>
          </p:nvPr>
        </p:nvSpPr>
        <p:spPr/>
        <p:txBody>
          <a:bodyPr/>
          <a:lstStyle/>
          <a:p>
            <a:endParaRPr lang="it-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3" name="Segnaposto piè di pagina 2"/>
          <p:cNvSpPr>
            <a:spLocks noGrp="1"/>
          </p:cNvSpPr>
          <p:nvPr>
            <p:ph type="ftr" sz="quarter" idx="11"/>
          </p:nvPr>
        </p:nvSpPr>
        <p:spPr/>
        <p:txBody>
          <a:bodyPr/>
          <a:lstStyle/>
          <a:p>
            <a:endParaRPr lang="it-CH"/>
          </a:p>
        </p:txBody>
      </p:sp>
      <p:sp>
        <p:nvSpPr>
          <p:cNvPr id="4" name="Segnaposto numero diapositiva 3"/>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F0D08639-E9BB-406B-A955-614261AD9D7F}" type="datetimeFigureOut">
              <a:rPr lang="it-CH" smtClean="0"/>
              <a:pPr/>
              <a:t>14.12.2011</a:t>
            </a:fld>
            <a:endParaRPr lang="it-CH"/>
          </a:p>
        </p:txBody>
      </p:sp>
      <p:sp>
        <p:nvSpPr>
          <p:cNvPr id="6" name="Segnaposto piè di pagina 5"/>
          <p:cNvSpPr>
            <a:spLocks noGrp="1"/>
          </p:cNvSpPr>
          <p:nvPr>
            <p:ph type="ftr" sz="quarter" idx="11"/>
          </p:nvPr>
        </p:nvSpPr>
        <p:spPr/>
        <p:txBody>
          <a:bodyPr/>
          <a:lstStyle/>
          <a:p>
            <a:endParaRPr lang="it-CH"/>
          </a:p>
        </p:txBody>
      </p:sp>
      <p:sp>
        <p:nvSpPr>
          <p:cNvPr id="7" name="Segnaposto numero diapositiva 6"/>
          <p:cNvSpPr>
            <a:spLocks noGrp="1"/>
          </p:cNvSpPr>
          <p:nvPr>
            <p:ph type="sldNum" sz="quarter" idx="12"/>
          </p:nvPr>
        </p:nvSpPr>
        <p:spPr>
          <a:xfrm>
            <a:off x="8156448" y="6422064"/>
            <a:ext cx="762000" cy="365125"/>
          </a:xfrm>
        </p:spPr>
        <p:txBody>
          <a:bodyPr/>
          <a:lstStyle/>
          <a:p>
            <a:fld id="{ABA4600A-F189-4681-9370-15808528D053}" type="slidenum">
              <a:rPr lang="it-CH" smtClean="0"/>
              <a:pPr/>
              <a:t>‹N›</a:t>
            </a:fld>
            <a:endParaRPr lang="it-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457200" y="6422064"/>
            <a:ext cx="2133600" cy="365125"/>
          </a:xfrm>
        </p:spPr>
        <p:txBody>
          <a:bodyPr/>
          <a:lstStyle/>
          <a:p>
            <a:fld id="{F0D08639-E9BB-406B-A955-614261AD9D7F}" type="datetimeFigureOut">
              <a:rPr lang="it-CH" smtClean="0"/>
              <a:pPr/>
              <a:t>14.12.2011</a:t>
            </a:fld>
            <a:endParaRPr lang="it-CH"/>
          </a:p>
        </p:txBody>
      </p:sp>
      <p:sp>
        <p:nvSpPr>
          <p:cNvPr id="6" name="Segnaposto piè di pagina 5"/>
          <p:cNvSpPr>
            <a:spLocks noGrp="1"/>
          </p:cNvSpPr>
          <p:nvPr>
            <p:ph type="ftr" sz="quarter" idx="11"/>
          </p:nvPr>
        </p:nvSpPr>
        <p:spPr/>
        <p:txBody>
          <a:bodyPr/>
          <a:lstStyle/>
          <a:p>
            <a:endParaRPr lang="it-CH"/>
          </a:p>
        </p:txBody>
      </p:sp>
      <p:sp>
        <p:nvSpPr>
          <p:cNvPr id="7" name="Segnaposto numero diapositiva 6"/>
          <p:cNvSpPr>
            <a:spLocks noGrp="1"/>
          </p:cNvSpPr>
          <p:nvPr>
            <p:ph type="sldNum" sz="quarter" idx="12"/>
          </p:nvPr>
        </p:nvSpPr>
        <p:spPr/>
        <p:txBody>
          <a:bodyPr/>
          <a:lstStyle/>
          <a:p>
            <a:fld id="{ABA4600A-F189-4681-9370-15808528D053}" type="slidenum">
              <a:rPr lang="it-CH" smtClean="0"/>
              <a:pPr/>
              <a:t>‹N›</a:t>
            </a:fld>
            <a:endParaRPr lang="it-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igura a mano libera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igura a mano libera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egnaposto titolo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0D08639-E9BB-406B-A955-614261AD9D7F}" type="datetimeFigureOut">
              <a:rPr lang="it-CH" smtClean="0"/>
              <a:pPr/>
              <a:t>14.12.2011</a:t>
            </a:fld>
            <a:endParaRPr lang="it-CH"/>
          </a:p>
        </p:txBody>
      </p:sp>
      <p:sp>
        <p:nvSpPr>
          <p:cNvPr id="22" name="Segnaposto piè di pagina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t-CH"/>
          </a:p>
        </p:txBody>
      </p:sp>
      <p:sp>
        <p:nvSpPr>
          <p:cNvPr id="18" name="Segnaposto numero diapositiva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BA4600A-F189-4681-9370-15808528D053}" type="slidenum">
              <a:rPr lang="it-CH" smtClean="0"/>
              <a:pPr/>
              <a:t>‹N›</a:t>
            </a:fld>
            <a:endParaRPr lang="it-CH"/>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slide" Target="slide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4"/>
          <p:cNvGraphicFramePr>
            <a:graphicFrameLocks noGrp="1"/>
          </p:cNvGraphicFramePr>
          <p:nvPr/>
        </p:nvGraphicFramePr>
        <p:xfrm>
          <a:off x="179512" y="5445224"/>
          <a:ext cx="4176464" cy="1097280"/>
        </p:xfrm>
        <a:graphic>
          <a:graphicData uri="http://schemas.openxmlformats.org/drawingml/2006/table">
            <a:tbl>
              <a:tblPr firstRow="1" bandRow="1">
                <a:tableStyleId>{5C22544A-7EE6-4342-B048-85BDC9FD1C3A}</a:tableStyleId>
              </a:tblPr>
              <a:tblGrid>
                <a:gridCol w="2088232"/>
                <a:gridCol w="2088232"/>
              </a:tblGrid>
              <a:tr h="288032">
                <a:tc>
                  <a:txBody>
                    <a:bodyPr/>
                    <a:lstStyle/>
                    <a:p>
                      <a:pPr algn="l"/>
                      <a:r>
                        <a:rPr lang="it-CH" dirty="0" err="1" smtClean="0"/>
                        <a:t>Biasoli</a:t>
                      </a:r>
                      <a:r>
                        <a:rPr lang="it-CH" dirty="0" smtClean="0"/>
                        <a:t> Andrea</a:t>
                      </a:r>
                      <a:endParaRPr lang="it-CH" dirty="0"/>
                    </a:p>
                  </a:txBody>
                  <a:tcPr/>
                </a:tc>
                <a:tc>
                  <a:txBody>
                    <a:bodyPr/>
                    <a:lstStyle/>
                    <a:p>
                      <a:pPr algn="r"/>
                      <a:r>
                        <a:rPr lang="it-CH" dirty="0" smtClean="0"/>
                        <a:t>711128</a:t>
                      </a:r>
                      <a:endParaRPr lang="it-CH" dirty="0"/>
                    </a:p>
                  </a:txBody>
                  <a:tcPr/>
                </a:tc>
              </a:tr>
              <a:tr h="288032">
                <a:tc>
                  <a:txBody>
                    <a:bodyPr/>
                    <a:lstStyle/>
                    <a:p>
                      <a:pPr algn="l"/>
                      <a:r>
                        <a:rPr lang="it-CH" dirty="0" err="1" smtClean="0"/>
                        <a:t>Boateng</a:t>
                      </a:r>
                      <a:r>
                        <a:rPr lang="it-CH" baseline="0" dirty="0" smtClean="0"/>
                        <a:t> </a:t>
                      </a:r>
                      <a:r>
                        <a:rPr lang="it-CH" baseline="0" dirty="0" err="1" smtClean="0"/>
                        <a:t>Dorcas</a:t>
                      </a:r>
                      <a:endParaRPr lang="it-CH" dirty="0"/>
                    </a:p>
                  </a:txBody>
                  <a:tcPr/>
                </a:tc>
                <a:tc>
                  <a:txBody>
                    <a:bodyPr/>
                    <a:lstStyle/>
                    <a:p>
                      <a:pPr algn="r"/>
                      <a:r>
                        <a:rPr lang="it-CH" dirty="0" smtClean="0"/>
                        <a:t>712304</a:t>
                      </a:r>
                      <a:endParaRPr lang="it-CH" dirty="0"/>
                    </a:p>
                  </a:txBody>
                  <a:tcPr/>
                </a:tc>
              </a:tr>
              <a:tr h="288032">
                <a:tc>
                  <a:txBody>
                    <a:bodyPr/>
                    <a:lstStyle/>
                    <a:p>
                      <a:pPr algn="l"/>
                      <a:r>
                        <a:rPr lang="it-CH" dirty="0" err="1" smtClean="0"/>
                        <a:t>Ghilardi</a:t>
                      </a:r>
                      <a:r>
                        <a:rPr lang="it-CH" dirty="0" smtClean="0"/>
                        <a:t> Elisabetta</a:t>
                      </a:r>
                      <a:endParaRPr lang="it-CH" dirty="0"/>
                    </a:p>
                  </a:txBody>
                  <a:tcPr/>
                </a:tc>
                <a:tc>
                  <a:txBody>
                    <a:bodyPr/>
                    <a:lstStyle/>
                    <a:p>
                      <a:pPr algn="r"/>
                      <a:r>
                        <a:rPr lang="it-CH" dirty="0" smtClean="0"/>
                        <a:t>711693</a:t>
                      </a:r>
                      <a:endParaRPr lang="it-CH" dirty="0"/>
                    </a:p>
                  </a:txBody>
                  <a:tcPr/>
                </a:tc>
              </a:tr>
            </a:tbl>
          </a:graphicData>
        </a:graphic>
      </p:graphicFrame>
      <p:sp>
        <p:nvSpPr>
          <p:cNvPr id="2" name="Titolo 1"/>
          <p:cNvSpPr>
            <a:spLocks noGrp="1"/>
          </p:cNvSpPr>
          <p:nvPr>
            <p:ph type="ctrTitle"/>
          </p:nvPr>
        </p:nvSpPr>
        <p:spPr>
          <a:xfrm>
            <a:off x="611560" y="476672"/>
            <a:ext cx="7772400" cy="1470025"/>
          </a:xfrm>
        </p:spPr>
        <p:txBody>
          <a:bodyPr>
            <a:normAutofit fontScale="90000"/>
          </a:bodyPr>
          <a:lstStyle/>
          <a:p>
            <a:r>
              <a:rPr lang="it-CH" dirty="0" smtClean="0"/>
              <a:t>RAPPORTO SULLA STABILITÀ FINANZIARIA</a:t>
            </a:r>
            <a:endParaRPr lang="it-CH" dirty="0"/>
          </a:p>
        </p:txBody>
      </p:sp>
      <p:sp>
        <p:nvSpPr>
          <p:cNvPr id="3" name="Sottotitolo 2"/>
          <p:cNvSpPr>
            <a:spLocks noGrp="1"/>
          </p:cNvSpPr>
          <p:nvPr>
            <p:ph type="subTitle" idx="1"/>
          </p:nvPr>
        </p:nvSpPr>
        <p:spPr>
          <a:xfrm>
            <a:off x="1259632" y="2708920"/>
            <a:ext cx="6400800" cy="1752600"/>
          </a:xfrm>
        </p:spPr>
        <p:txBody>
          <a:bodyPr/>
          <a:lstStyle/>
          <a:p>
            <a:r>
              <a:rPr lang="it-CH" dirty="0" smtClean="0">
                <a:solidFill>
                  <a:schemeClr val="tx2">
                    <a:lumMod val="60000"/>
                    <a:lumOff val="40000"/>
                  </a:schemeClr>
                </a:solidFill>
              </a:rPr>
              <a:t>I RISCHI MACROECONOMICI  E I MERCATI INTERNAZIONALI</a:t>
            </a:r>
            <a:endParaRPr lang="it-CH" dirty="0">
              <a:solidFill>
                <a:schemeClr val="tx2">
                  <a:lumMod val="60000"/>
                  <a:lumOff val="40000"/>
                </a:schemeClr>
              </a:solidFill>
            </a:endParaRPr>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eft Arrow 7">
            <a:hlinkClick r:id="" action="ppaction://hlinkshowjump?jump=previousslide"/>
          </p:cNvPr>
          <p:cNvSpPr/>
          <p:nvPr/>
        </p:nvSpPr>
        <p:spPr>
          <a:xfrm>
            <a:off x="395536" y="6021288"/>
            <a:ext cx="648072"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26" name="Picture 2"/>
          <p:cNvPicPr>
            <a:picLocks noChangeAspect="1" noChangeArrowheads="1"/>
          </p:cNvPicPr>
          <p:nvPr/>
        </p:nvPicPr>
        <p:blipFill>
          <a:blip r:embed="rId3" cstate="print"/>
          <a:srcRect/>
          <a:stretch>
            <a:fillRect/>
          </a:stretch>
        </p:blipFill>
        <p:spPr bwMode="auto">
          <a:xfrm>
            <a:off x="1259631" y="764704"/>
            <a:ext cx="6880061" cy="4824536"/>
          </a:xfrm>
          <a:prstGeom prst="rect">
            <a:avLst/>
          </a:prstGeom>
          <a:noFill/>
          <a:ln w="9525">
            <a:noFill/>
            <a:miter lim="800000"/>
            <a:headEnd/>
            <a:tailEnd/>
          </a:ln>
        </p:spPr>
      </p:pic>
      <p:sp>
        <p:nvSpPr>
          <p:cNvPr id="11" name="TextBox 10"/>
          <p:cNvSpPr txBox="1"/>
          <p:nvPr/>
        </p:nvSpPr>
        <p:spPr>
          <a:xfrm>
            <a:off x="1331640" y="5877272"/>
            <a:ext cx="2088232" cy="461665"/>
          </a:xfrm>
          <a:prstGeom prst="rect">
            <a:avLst/>
          </a:prstGeom>
          <a:noFill/>
        </p:spPr>
        <p:txBody>
          <a:bodyPr wrap="square" rtlCol="0">
            <a:spAutoFit/>
          </a:bodyPr>
          <a:lstStyle/>
          <a:p>
            <a:r>
              <a:rPr lang="it-IT" sz="1200" dirty="0" smtClean="0"/>
              <a:t>Fonte: elaborazioni su dati Bloomberg e </a:t>
            </a:r>
            <a:r>
              <a:rPr lang="it-IT" sz="1200" dirty="0" err="1" smtClean="0"/>
              <a:t>Moody’s</a:t>
            </a:r>
            <a:endParaRPr lang="it-IT" sz="1200"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259632" y="476672"/>
            <a:ext cx="7065722" cy="4824536"/>
          </a:xfrm>
          <a:prstGeom prst="rect">
            <a:avLst/>
          </a:prstGeom>
          <a:noFill/>
          <a:ln w="9525">
            <a:noFill/>
            <a:miter lim="800000"/>
            <a:headEnd/>
            <a:tailEnd/>
          </a:ln>
        </p:spPr>
      </p:pic>
      <p:sp>
        <p:nvSpPr>
          <p:cNvPr id="6" name="TextBox 5"/>
          <p:cNvSpPr txBox="1"/>
          <p:nvPr/>
        </p:nvSpPr>
        <p:spPr>
          <a:xfrm>
            <a:off x="1187624" y="5661248"/>
            <a:ext cx="3456384" cy="461665"/>
          </a:xfrm>
          <a:prstGeom prst="rect">
            <a:avLst/>
          </a:prstGeom>
          <a:noFill/>
        </p:spPr>
        <p:txBody>
          <a:bodyPr wrap="square" rtlCol="0">
            <a:spAutoFit/>
          </a:bodyPr>
          <a:lstStyle/>
          <a:p>
            <a:r>
              <a:rPr lang="it-IT" sz="1200" dirty="0" smtClean="0"/>
              <a:t>Fonte: elaborazioni su dati Bloomberg e </a:t>
            </a:r>
            <a:r>
              <a:rPr lang="it-IT" sz="1200" dirty="0" err="1" smtClean="0"/>
              <a:t>Moody’s</a:t>
            </a:r>
            <a:endParaRPr lang="it-IT" sz="1200" dirty="0"/>
          </a:p>
        </p:txBody>
      </p:sp>
      <p:sp>
        <p:nvSpPr>
          <p:cNvPr id="7" name="Left Arrow 6">
            <a:hlinkClick r:id="rId4" action="ppaction://hlinksldjump"/>
          </p:cNvPr>
          <p:cNvSpPr/>
          <p:nvPr/>
        </p:nvSpPr>
        <p:spPr>
          <a:xfrm>
            <a:off x="323528" y="5733256"/>
            <a:ext cx="755576"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332656"/>
            <a:ext cx="8352928" cy="5262979"/>
          </a:xfrm>
          <a:prstGeom prst="rect">
            <a:avLst/>
          </a:prstGeom>
          <a:noFill/>
        </p:spPr>
        <p:txBody>
          <a:bodyPr wrap="square" rtlCol="0">
            <a:spAutoFit/>
          </a:bodyPr>
          <a:lstStyle/>
          <a:p>
            <a:pPr>
              <a:buFont typeface="Wingdings" pitchFamily="2" charset="2"/>
              <a:buChar char="v"/>
            </a:pPr>
            <a:r>
              <a:rPr lang="it-IT" sz="1600" dirty="0" smtClean="0"/>
              <a:t>Nel breve termine, gli effetti potenzialmente destabilizzanti che derivano dalle</a:t>
            </a:r>
          </a:p>
          <a:p>
            <a:r>
              <a:rPr lang="it-IT" sz="1600" dirty="0" smtClean="0"/>
              <a:t>difficoltà delle banche a raccogliere finanziamenti a medio e a lungo termine sono attenuati dagli interventi dell’ </a:t>
            </a:r>
            <a:r>
              <a:rPr lang="it-IT" sz="1600" dirty="0" err="1" smtClean="0"/>
              <a:t>Eurosistema</a:t>
            </a:r>
            <a:endParaRPr lang="it-IT" sz="1600" dirty="0" smtClean="0"/>
          </a:p>
          <a:p>
            <a:endParaRPr lang="it-IT" sz="1600" dirty="0" smtClean="0"/>
          </a:p>
          <a:p>
            <a:pPr>
              <a:buFont typeface="Wingdings" pitchFamily="2" charset="2"/>
              <a:buChar char="v"/>
            </a:pPr>
            <a:r>
              <a:rPr lang="it-IT" sz="1600" dirty="0" smtClean="0"/>
              <a:t>Occorrono tuttavia altri interventi al fine di ripristinare, con rapidità, la fiducia degli investitori nei confronti degli intermediari europei. Questo perché nel nuovo contesto, il problema del consolidamento dei bilanci bancari e quello della risoluzione della crisi del debito sovrano sono strettamente interconnessi</a:t>
            </a:r>
          </a:p>
          <a:p>
            <a:endParaRPr lang="it-IT" sz="1600" dirty="0" smtClean="0"/>
          </a:p>
          <a:p>
            <a:r>
              <a:rPr lang="it-IT" sz="1600" dirty="0" smtClean="0"/>
              <a:t>Attualmente nonostante gli interventi la redditività delle banche internazionali, in calo già nel secondo trimestre del 2011 potrebbe peggiorare ancora nei prossimi mesi, principalmente per effetto di tre fattori :</a:t>
            </a:r>
          </a:p>
          <a:p>
            <a:endParaRPr lang="it-IT" sz="1600" dirty="0" smtClean="0"/>
          </a:p>
          <a:p>
            <a:pPr>
              <a:buFont typeface="Wingdings" pitchFamily="2" charset="2"/>
              <a:buChar char="ü"/>
            </a:pPr>
            <a:r>
              <a:rPr lang="it-IT" sz="1600" dirty="0" smtClean="0"/>
              <a:t> Il deterioramento del quadro macroeconomico che potrebbe interrompere il miglioramento della qualità dei prestiti che si era avviato all’inizio del 2010</a:t>
            </a:r>
          </a:p>
          <a:p>
            <a:endParaRPr lang="it-IT" sz="1600" dirty="0" smtClean="0"/>
          </a:p>
          <a:p>
            <a:pPr>
              <a:buFont typeface="Wingdings" pitchFamily="2" charset="2"/>
              <a:buChar char="ü"/>
            </a:pPr>
            <a:r>
              <a:rPr lang="it-IT" sz="1600" dirty="0" smtClean="0"/>
              <a:t> L’aumento dei costi della raccolta a medio e a lungo termine, se prolungato nel tempo, potrebbe comprimere il margine di interesse</a:t>
            </a:r>
          </a:p>
          <a:p>
            <a:endParaRPr lang="it-IT" sz="1600" dirty="0" smtClean="0"/>
          </a:p>
          <a:p>
            <a:pPr>
              <a:buFont typeface="Wingdings" pitchFamily="2" charset="2"/>
              <a:buChar char="ü"/>
            </a:pPr>
            <a:r>
              <a:rPr lang="it-IT" sz="1600" dirty="0" smtClean="0"/>
              <a:t> I ricavi da servizi potrebbero registrare una contrazione qualora proseguisse il calo dell’attività sul mercato dei capitali osservato nei mesi scorsi</a:t>
            </a: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t-IT" sz="3600" dirty="0" smtClean="0"/>
              <a:t>… Interconnessioni finanziarie in Europa</a:t>
            </a:r>
            <a:endParaRPr lang="it-IT" sz="3600" dirty="0"/>
          </a:p>
        </p:txBody>
      </p:sp>
      <p:sp>
        <p:nvSpPr>
          <p:cNvPr id="5" name="TextBox 4"/>
          <p:cNvSpPr txBox="1"/>
          <p:nvPr/>
        </p:nvSpPr>
        <p:spPr>
          <a:xfrm>
            <a:off x="395536" y="1340768"/>
            <a:ext cx="7920880" cy="1569660"/>
          </a:xfrm>
          <a:prstGeom prst="rect">
            <a:avLst/>
          </a:prstGeom>
          <a:noFill/>
        </p:spPr>
        <p:txBody>
          <a:bodyPr wrap="square" rtlCol="0">
            <a:spAutoFit/>
          </a:bodyPr>
          <a:lstStyle/>
          <a:p>
            <a:r>
              <a:rPr lang="it-IT" sz="1600" dirty="0" smtClean="0"/>
              <a:t>Oltre che attraverso le esposizioni bancarie, le tensioni finanziarie possono trasmettersi tra paesi attraverso le posizioni attive e passive transfrontaliere detenute da altri settori residenti. In Europa, e soprattutto nell’area dell’euro dove l’interconnessione finanziaria è stata accelerata dall’introduzione della moneta unica, tale meccanismo potrebbe alimentare il contagio dai paesi finanziariamente più deboli agli altri.</a:t>
            </a:r>
          </a:p>
        </p:txBody>
      </p:sp>
      <p:pic>
        <p:nvPicPr>
          <p:cNvPr id="4098" name="Picture 2"/>
          <p:cNvPicPr>
            <a:picLocks noChangeAspect="1" noChangeArrowheads="1"/>
          </p:cNvPicPr>
          <p:nvPr/>
        </p:nvPicPr>
        <p:blipFill>
          <a:blip r:embed="rId3" cstate="print"/>
          <a:srcRect/>
          <a:stretch>
            <a:fillRect/>
          </a:stretch>
        </p:blipFill>
        <p:spPr bwMode="auto">
          <a:xfrm>
            <a:off x="3131840" y="2924944"/>
            <a:ext cx="4608512" cy="273097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2699792" y="5661248"/>
            <a:ext cx="5760640" cy="240027"/>
          </a:xfrm>
          <a:prstGeom prst="rect">
            <a:avLst/>
          </a:prstGeom>
          <a:noFill/>
          <a:ln w="9525">
            <a:noFill/>
            <a:miter lim="800000"/>
            <a:headEnd/>
            <a:tailEnd/>
          </a:ln>
        </p:spPr>
      </p:pic>
      <p:sp>
        <p:nvSpPr>
          <p:cNvPr id="8" name="TextBox 7"/>
          <p:cNvSpPr txBox="1"/>
          <p:nvPr/>
        </p:nvSpPr>
        <p:spPr>
          <a:xfrm>
            <a:off x="395536" y="5013176"/>
            <a:ext cx="2376264" cy="1384995"/>
          </a:xfrm>
          <a:prstGeom prst="rect">
            <a:avLst/>
          </a:prstGeom>
          <a:noFill/>
        </p:spPr>
        <p:txBody>
          <a:bodyPr wrap="square" rtlCol="0">
            <a:spAutoFit/>
          </a:bodyPr>
          <a:lstStyle/>
          <a:p>
            <a:r>
              <a:rPr lang="it-IT" sz="1200" dirty="0" smtClean="0"/>
              <a:t>Attività dei residenti per paese investitore e per strumento nei confronti di Italia, Spagna, Belgio e Grecia – Irlanda – Portogallo . </a:t>
            </a:r>
          </a:p>
          <a:p>
            <a:r>
              <a:rPr lang="it-IT" sz="1200" dirty="0" smtClean="0"/>
              <a:t>(Dati annuali in percentuale del Pil)</a:t>
            </a: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CH" dirty="0" smtClean="0">
                <a:latin typeface="+mn-lt"/>
              </a:rPr>
              <a:t>I mercati immobiliari</a:t>
            </a:r>
            <a:endParaRPr lang="it-CH" dirty="0">
              <a:latin typeface="+mn-lt"/>
            </a:endParaRPr>
          </a:p>
        </p:txBody>
      </p:sp>
      <p:sp>
        <p:nvSpPr>
          <p:cNvPr id="4" name="CasellaDiTesto 3"/>
          <p:cNvSpPr txBox="1"/>
          <p:nvPr/>
        </p:nvSpPr>
        <p:spPr>
          <a:xfrm>
            <a:off x="827584" y="1916832"/>
            <a:ext cx="5544616" cy="3477875"/>
          </a:xfrm>
          <a:prstGeom prst="rect">
            <a:avLst/>
          </a:prstGeom>
          <a:noFill/>
        </p:spPr>
        <p:txBody>
          <a:bodyPr wrap="square" rtlCol="0">
            <a:spAutoFit/>
          </a:bodyPr>
          <a:lstStyle/>
          <a:p>
            <a:pPr>
              <a:buFont typeface="Arial" pitchFamily="34" charset="0"/>
              <a:buChar char="•"/>
            </a:pPr>
            <a:r>
              <a:rPr lang="it-CH" sz="4400" dirty="0" smtClean="0">
                <a:hlinkClick r:id="" action="ppaction://hlinkshowjump?jump=nextslide"/>
              </a:rPr>
              <a:t>USA</a:t>
            </a:r>
            <a:endParaRPr lang="it-CH" sz="4400" dirty="0" smtClean="0"/>
          </a:p>
          <a:p>
            <a:pPr>
              <a:buFont typeface="Arial" pitchFamily="34" charset="0"/>
              <a:buChar char="•"/>
            </a:pPr>
            <a:endParaRPr lang="it-CH" sz="4400" dirty="0" smtClean="0"/>
          </a:p>
          <a:p>
            <a:pPr>
              <a:buFont typeface="Arial" pitchFamily="34" charset="0"/>
              <a:buChar char="•"/>
            </a:pPr>
            <a:r>
              <a:rPr lang="it-CH" sz="4400" dirty="0" smtClean="0">
                <a:hlinkClick r:id="rId3" action="ppaction://hlinksldjump"/>
              </a:rPr>
              <a:t>Europa</a:t>
            </a:r>
            <a:endParaRPr lang="it-CH" sz="4400" dirty="0" smtClean="0"/>
          </a:p>
          <a:p>
            <a:pPr>
              <a:buFont typeface="Arial" pitchFamily="34" charset="0"/>
              <a:buChar char="•"/>
            </a:pPr>
            <a:endParaRPr lang="it-CH" sz="4400" dirty="0" smtClean="0"/>
          </a:p>
          <a:p>
            <a:pPr>
              <a:buFont typeface="Arial" pitchFamily="34" charset="0"/>
              <a:buChar char="•"/>
            </a:pPr>
            <a:r>
              <a:rPr lang="it-CH" sz="4400" dirty="0" smtClean="0">
                <a:hlinkClick r:id="rId4" action="ppaction://hlinksldjump"/>
              </a:rPr>
              <a:t>Italia</a:t>
            </a:r>
            <a:endParaRPr lang="it-CH" sz="4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CH" dirty="0" smtClean="0">
                <a:latin typeface="+mn-lt"/>
              </a:rPr>
              <a:t>USA</a:t>
            </a:r>
            <a:endParaRPr lang="it-CH" dirty="0">
              <a:latin typeface="+mn-lt"/>
            </a:endParaRPr>
          </a:p>
        </p:txBody>
      </p:sp>
      <p:sp>
        <p:nvSpPr>
          <p:cNvPr id="1025" name="Rectangle 1"/>
          <p:cNvSpPr>
            <a:spLocks noChangeArrowheads="1"/>
          </p:cNvSpPr>
          <p:nvPr/>
        </p:nvSpPr>
        <p:spPr bwMode="auto">
          <a:xfrm>
            <a:off x="827584" y="2110789"/>
            <a:ext cx="716428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it-CH" b="0" i="0" u="none" strike="noStrike" cap="none" normalizeH="0" baseline="0" dirty="0" smtClean="0">
                <a:ln>
                  <a:noFill/>
                </a:ln>
                <a:effectLst/>
                <a:ea typeface="Calibri" pitchFamily="34" charset="0"/>
                <a:cs typeface="Calibri" pitchFamily="34" charset="0"/>
              </a:rPr>
              <a:t>Il mercato immobiliare statunitense continua a mostrare segni di debolezza. Le compravendite complessive stentano a risalire dagli attuali bassi livelli nonostante il calo di quasi un punto percentuale dei tassi di interesse dall’inizio dell’anno; quelle di nuove abitazioni, sui valori minimi degli ultimi cinquant’anni. Difficoltà emergono anche nel segmento degli immobili commerciali, dove le quotazioni sono prossime ai valori minimi degli ultimi dieci anni.</a:t>
            </a:r>
            <a:endParaRPr kumimoji="0" lang="it-CH" b="0" i="0" u="none" strike="noStrike" cap="none" normalizeH="0" baseline="0" dirty="0" smtClean="0">
              <a:ln>
                <a:noFill/>
              </a:ln>
              <a:effectLst/>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it-CH" b="0" i="0" u="none" strike="noStrike" cap="none" normalizeH="0" baseline="0" dirty="0" smtClean="0">
              <a:ln>
                <a:noFill/>
              </a:ln>
              <a:effectLst/>
              <a:cs typeface="Arial" pitchFamily="34" charset="0"/>
            </a:endParaRPr>
          </a:p>
        </p:txBody>
      </p:sp>
      <p:sp>
        <p:nvSpPr>
          <p:cNvPr id="6" name="Freccia a destra 5">
            <a:hlinkClick r:id="" action="ppaction://hlinkshowjump?jump=previousslide"/>
          </p:cNvPr>
          <p:cNvSpPr/>
          <p:nvPr/>
        </p:nvSpPr>
        <p:spPr>
          <a:xfrm flipH="1">
            <a:off x="395536" y="6093296"/>
            <a:ext cx="1224136"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CH"/>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CH" dirty="0" smtClean="0">
                <a:latin typeface="+mn-lt"/>
              </a:rPr>
              <a:t>Europa</a:t>
            </a:r>
            <a:endParaRPr lang="it-CH" dirty="0">
              <a:latin typeface="+mn-lt"/>
            </a:endParaRPr>
          </a:p>
        </p:txBody>
      </p:sp>
      <p:sp>
        <p:nvSpPr>
          <p:cNvPr id="22529" name="Rectangle 1"/>
          <p:cNvSpPr>
            <a:spLocks noChangeArrowheads="1"/>
          </p:cNvSpPr>
          <p:nvPr/>
        </p:nvSpPr>
        <p:spPr bwMode="auto">
          <a:xfrm>
            <a:off x="755576" y="1994357"/>
            <a:ext cx="640871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it-CH" b="0" i="0" u="none" strike="noStrike" cap="none" normalizeH="0" baseline="0" dirty="0" smtClean="0">
                <a:ln>
                  <a:noFill/>
                </a:ln>
                <a:effectLst/>
                <a:ea typeface="Calibri" pitchFamily="34" charset="0"/>
                <a:cs typeface="Calibri" pitchFamily="34" charset="0"/>
              </a:rPr>
              <a:t>Nell’area dell’euro le condizioni del mercato immobiliare sono tuttora nel complesso favorevoli, ma mostrano crescenti divari tra paesi. I prezzi delle abitazioni sono in deciso aumento in Germania e in Francia, ma in ulteriore calo in Spagna e nei Paesi Bassi; le compravendite, in netto recupero in Francia, hanno continuato a contrarsi in Spagna. In prospettiva, sul comparto immobiliare pesano la lentezza del recupero del mercato del lavoro, l’orientamento restrittivo delle politiche fiscali e le tensioni che vanno emergendo nell’offerta di credito in alcuni paesi.</a:t>
            </a:r>
            <a:endParaRPr kumimoji="0" lang="it-CH" b="0" i="0" u="none" strike="noStrike" cap="none" normalizeH="0" baseline="0" dirty="0" smtClean="0">
              <a:ln>
                <a:noFill/>
              </a:ln>
              <a:effectLst/>
              <a:cs typeface="Arial" pitchFamily="34" charset="0"/>
            </a:endParaRPr>
          </a:p>
        </p:txBody>
      </p:sp>
      <p:sp>
        <p:nvSpPr>
          <p:cNvPr id="5" name="Freccia a destra 4">
            <a:hlinkClick r:id="rId3" action="ppaction://hlinksldjump"/>
          </p:cNvPr>
          <p:cNvSpPr/>
          <p:nvPr/>
        </p:nvSpPr>
        <p:spPr>
          <a:xfrm flipH="1">
            <a:off x="395536" y="6093296"/>
            <a:ext cx="1224136"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CH"/>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CH" dirty="0" smtClean="0">
                <a:latin typeface="+mn-lt"/>
              </a:rPr>
              <a:t>Italia</a:t>
            </a:r>
            <a:endParaRPr lang="it-CH" dirty="0">
              <a:latin typeface="+mn-lt"/>
            </a:endParaRPr>
          </a:p>
        </p:txBody>
      </p:sp>
      <p:sp>
        <p:nvSpPr>
          <p:cNvPr id="23553" name="Rectangle 1"/>
          <p:cNvSpPr>
            <a:spLocks noChangeArrowheads="1"/>
          </p:cNvSpPr>
          <p:nvPr/>
        </p:nvSpPr>
        <p:spPr bwMode="auto">
          <a:xfrm>
            <a:off x="251520" y="2160730"/>
            <a:ext cx="849694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fontAlgn="base">
              <a:spcBef>
                <a:spcPct val="0"/>
              </a:spcBef>
              <a:spcAft>
                <a:spcPct val="0"/>
              </a:spcAft>
            </a:pPr>
            <a:r>
              <a:rPr kumimoji="0" lang="it-CH" b="0" i="0" u="none" strike="noStrike" cap="none" normalizeH="0" baseline="0" dirty="0" smtClean="0">
                <a:ln>
                  <a:noFill/>
                </a:ln>
                <a:effectLst/>
                <a:ea typeface="Calibri" pitchFamily="34" charset="0"/>
                <a:cs typeface="Calibri" pitchFamily="34" charset="0"/>
              </a:rPr>
              <a:t>In Italia i segnali di ripresa del settore immobiliare hanno lasciato il posto nei mesi più recenti a sintomi di debolezza, soprattutto nel comparto delle abitazioni. Nella prima metà del 2011 gli investimenti in costruzioni sono tornati a diminuire. I prezzi delle case sono pressoché stabili. </a:t>
            </a:r>
            <a:r>
              <a:rPr kumimoji="0" lang="it-CH" b="0" i="0" u="none" strike="noStrike" cap="none" normalizeH="0" baseline="0" dirty="0" smtClean="0">
                <a:ln>
                  <a:noFill/>
                </a:ln>
                <a:effectLst/>
                <a:ea typeface="Calibri" pitchFamily="34" charset="0"/>
                <a:cs typeface="Arial" pitchFamily="34" charset="0"/>
              </a:rPr>
              <a:t>Sulla </a:t>
            </a:r>
            <a:r>
              <a:rPr kumimoji="0" lang="it-CH" b="0" i="0" u="none" strike="noStrike" cap="none" normalizeH="0" baseline="0" dirty="0" smtClean="0">
                <a:ln>
                  <a:noFill/>
                </a:ln>
                <a:effectLst/>
                <a:ea typeface="Calibri" pitchFamily="34" charset="0"/>
                <a:cs typeface="Arial" pitchFamily="34" charset="0"/>
              </a:rPr>
              <a:t>base degli indicatori prospettici</a:t>
            </a:r>
            <a:r>
              <a:rPr kumimoji="0" lang="it-CH" b="0" i="0" u="none" strike="noStrike" cap="none" normalizeH="0" dirty="0" smtClean="0">
                <a:ln>
                  <a:noFill/>
                </a:ln>
                <a:effectLst/>
                <a:ea typeface="Calibri" pitchFamily="34" charset="0"/>
                <a:cs typeface="Arial" pitchFamily="34" charset="0"/>
              </a:rPr>
              <a:t> </a:t>
            </a:r>
            <a:r>
              <a:rPr kumimoji="0" lang="it-CH" b="0" i="0" u="none" strike="noStrike" cap="none" normalizeH="0" baseline="0" dirty="0" smtClean="0">
                <a:ln>
                  <a:noFill/>
                </a:ln>
                <a:effectLst/>
                <a:ea typeface="Calibri" pitchFamily="34" charset="0"/>
                <a:cs typeface="Arial" pitchFamily="34" charset="0"/>
              </a:rPr>
              <a:t>le condizioni del mercato immobiliare italiano rimarrebbero stabili. </a:t>
            </a:r>
            <a:r>
              <a:rPr lang="it-CH" dirty="0" smtClean="0">
                <a:ea typeface="Calibri" pitchFamily="34" charset="0"/>
                <a:cs typeface="Calibri" pitchFamily="34" charset="0"/>
              </a:rPr>
              <a:t>In </a:t>
            </a:r>
            <a:r>
              <a:rPr lang="it-CH" dirty="0" smtClean="0">
                <a:ea typeface="Calibri" pitchFamily="34" charset="0"/>
                <a:cs typeface="Calibri" pitchFamily="34" charset="0"/>
              </a:rPr>
              <a:t>Italia i rischi di sopravvalutazione delle case rimangono contenuti. Il rapporto tra prezzi e affitti rimane in prossimità dei valori di lungo </a:t>
            </a:r>
            <a:r>
              <a:rPr lang="it-CH" dirty="0" smtClean="0">
                <a:ea typeface="Calibri" pitchFamily="34" charset="0"/>
                <a:cs typeface="Calibri" pitchFamily="34" charset="0"/>
              </a:rPr>
              <a:t>periodo. Le valutazioni più recenti degli agenti immobiliari censiti nel sondaggio trimestrale confermano </a:t>
            </a:r>
            <a:r>
              <a:rPr lang="it-CH" dirty="0" smtClean="0">
                <a:ea typeface="Calibri" pitchFamily="34" charset="0"/>
                <a:cs typeface="Calibri" pitchFamily="34" charset="0"/>
              </a:rPr>
              <a:t>che il rischio di repentini aggiustamenti de prezzi nei prossimi mesi è limitato; in particolare, le rilevazioni di ottobre indicano che circa metà delle agenzie immobiliari si attendono prezzi stabili.</a:t>
            </a:r>
            <a:endParaRPr lang="it-CH" dirty="0" smtClean="0">
              <a:cs typeface="Arial" pitchFamily="34" charset="0"/>
            </a:endParaRPr>
          </a:p>
          <a:p>
            <a:pPr marL="0" marR="0" lvl="0" indent="228600" algn="l" defTabSz="914400" rtl="0" eaLnBrk="1" fontAlgn="base" latinLnBrk="0" hangingPunct="1">
              <a:lnSpc>
                <a:spcPct val="100000"/>
              </a:lnSpc>
              <a:spcBef>
                <a:spcPct val="0"/>
              </a:spcBef>
              <a:spcAft>
                <a:spcPct val="0"/>
              </a:spcAft>
              <a:buClrTx/>
              <a:buSzTx/>
              <a:buFontTx/>
              <a:buNone/>
              <a:tabLst/>
            </a:pPr>
            <a:r>
              <a:rPr kumimoji="0" lang="it-CH" b="0" i="0" u="none" strike="noStrike" cap="none" normalizeH="0" baseline="0" dirty="0" smtClean="0">
                <a:ln>
                  <a:noFill/>
                </a:ln>
                <a:effectLst/>
                <a:cs typeface="Arial" pitchFamily="34" charset="0"/>
              </a:rPr>
              <a:t> </a:t>
            </a:r>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 In </a:t>
            </a:r>
            <a:r>
              <a:rPr lang="it-IT" dirty="0" smtClean="0"/>
              <a:t>conclusione </a:t>
            </a:r>
            <a:r>
              <a:rPr lang="it-IT" dirty="0" smtClean="0"/>
              <a:t>…</a:t>
            </a:r>
            <a:endParaRPr lang="it-IT" dirty="0"/>
          </a:p>
        </p:txBody>
      </p:sp>
      <p:sp>
        <p:nvSpPr>
          <p:cNvPr id="5" name="TextBox 4"/>
          <p:cNvSpPr txBox="1"/>
          <p:nvPr/>
        </p:nvSpPr>
        <p:spPr>
          <a:xfrm>
            <a:off x="827584" y="2060848"/>
            <a:ext cx="7416824" cy="2677656"/>
          </a:xfrm>
          <a:prstGeom prst="rect">
            <a:avLst/>
          </a:prstGeom>
          <a:noFill/>
        </p:spPr>
        <p:txBody>
          <a:bodyPr wrap="square" rtlCol="0">
            <a:spAutoFit/>
          </a:bodyPr>
          <a:lstStyle/>
          <a:p>
            <a:pPr algn="ctr"/>
            <a:r>
              <a:rPr lang="it-IT" sz="2400" dirty="0" smtClean="0"/>
              <a:t>Per riconquistare la fiducia degli investitori e ridurre in maniera permanente il rischio  Sovrano, per preservare la stabilità del sistema finanziario è necessario proseguire con decisione nell’azione di risanamento delle finanze pubbliche e con pari determinazione rimuovere gli ostacoli a uno sviluppo sostenuto dell’economia</a:t>
            </a:r>
            <a:r>
              <a:rPr lang="it-IT" dirty="0" smtClean="0"/>
              <a:t>.</a:t>
            </a:r>
            <a:endParaRPr lang="it-IT"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CH" dirty="0" smtClean="0">
                <a:solidFill>
                  <a:schemeClr val="tx2">
                    <a:lumMod val="60000"/>
                    <a:lumOff val="40000"/>
                  </a:schemeClr>
                </a:solidFill>
              </a:rPr>
              <a:t>Le prospettive e i rischi macroeconomici</a:t>
            </a:r>
            <a:endParaRPr lang="it-CH" dirty="0">
              <a:solidFill>
                <a:schemeClr val="tx2">
                  <a:lumMod val="60000"/>
                  <a:lumOff val="40000"/>
                </a:schemeClr>
              </a:solidFill>
            </a:endParaRPr>
          </a:p>
        </p:txBody>
      </p:sp>
      <p:sp>
        <p:nvSpPr>
          <p:cNvPr id="6" name="CasellaDiTesto 5"/>
          <p:cNvSpPr txBox="1"/>
          <p:nvPr/>
        </p:nvSpPr>
        <p:spPr>
          <a:xfrm>
            <a:off x="899592" y="1844824"/>
            <a:ext cx="7272808" cy="1754326"/>
          </a:xfrm>
          <a:prstGeom prst="rect">
            <a:avLst/>
          </a:prstGeom>
          <a:noFill/>
        </p:spPr>
        <p:txBody>
          <a:bodyPr wrap="square" rtlCol="0">
            <a:spAutoFit/>
          </a:bodyPr>
          <a:lstStyle/>
          <a:p>
            <a:r>
              <a:rPr lang="it-CH" dirty="0" smtClean="0"/>
              <a:t>Dalla metà del 2011 il peggioramento delle prospettive di crescita dell’economia mondiale ha portato alla percezione di un maggior rischio da parte degli investitori e rafforzato i timori circa la solidità  degli operatori (sia pubblici che privati) con alto grado di indebitamento . Queste tensioni hanno avuto ripercussioni anche sul sistema bancario internazionale.</a:t>
            </a:r>
            <a:endParaRPr lang="it-CH" dirty="0"/>
          </a:p>
        </p:txBody>
      </p:sp>
      <p:sp>
        <p:nvSpPr>
          <p:cNvPr id="7" name="CasellaDiTesto 6"/>
          <p:cNvSpPr txBox="1"/>
          <p:nvPr/>
        </p:nvSpPr>
        <p:spPr>
          <a:xfrm>
            <a:off x="1043608" y="3933056"/>
            <a:ext cx="6624736" cy="2308324"/>
          </a:xfrm>
          <a:prstGeom prst="rect">
            <a:avLst/>
          </a:prstGeom>
          <a:noFill/>
        </p:spPr>
        <p:txBody>
          <a:bodyPr wrap="square" rtlCol="0">
            <a:spAutoFit/>
          </a:bodyPr>
          <a:lstStyle/>
          <a:p>
            <a:r>
              <a:rPr lang="it-CH" dirty="0" smtClean="0"/>
              <a:t>Gli operatori non sono concordi sulla durata e la profondità della fase di rallentamento ciclico.</a:t>
            </a:r>
          </a:p>
          <a:p>
            <a:endParaRPr lang="it-CH" dirty="0"/>
          </a:p>
          <a:p>
            <a:r>
              <a:rPr lang="it-CH" dirty="0" smtClean="0"/>
              <a:t>Alcuni sostengono che:</a:t>
            </a:r>
          </a:p>
          <a:p>
            <a:endParaRPr lang="it-CH" dirty="0" smtClean="0"/>
          </a:p>
          <a:p>
            <a:pPr>
              <a:buFont typeface="Wingdings" pitchFamily="2" charset="2"/>
              <a:buChar char="ü"/>
            </a:pPr>
            <a:r>
              <a:rPr lang="it-CH" dirty="0" smtClean="0"/>
              <a:t>Sia di breve durata;</a:t>
            </a:r>
          </a:p>
          <a:p>
            <a:endParaRPr lang="it-CH" dirty="0" smtClean="0"/>
          </a:p>
          <a:p>
            <a:pPr>
              <a:buFont typeface="Wingdings" pitchFamily="2" charset="2"/>
              <a:buChar char="ü"/>
            </a:pPr>
            <a:r>
              <a:rPr lang="it-CH" dirty="0" smtClean="0"/>
              <a:t>Si possa prolungare nel tempo.</a:t>
            </a:r>
            <a:endParaRPr lang="it-CH"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27584" y="620688"/>
            <a:ext cx="7560840" cy="1477328"/>
          </a:xfrm>
          <a:prstGeom prst="rect">
            <a:avLst/>
          </a:prstGeom>
          <a:noFill/>
        </p:spPr>
        <p:txBody>
          <a:bodyPr wrap="square" rtlCol="0">
            <a:spAutoFit/>
          </a:bodyPr>
          <a:lstStyle/>
          <a:p>
            <a:r>
              <a:rPr lang="it-CH" dirty="0" smtClean="0"/>
              <a:t>Uno dei motivi di questa incertezza generale è dovuta ai timori sulla sostenibilità dei debiti pubblici legati alle indecisioni che hanno caratterizzato le politiche di contrasto della crisi in più paesi, uno fra i quali la mancanza di accordo tra le autorità e la lentezza del processo decisionale, soprattutto con riferimento al potenziamento dell’EFSF.</a:t>
            </a:r>
          </a:p>
        </p:txBody>
      </p:sp>
      <p:sp>
        <p:nvSpPr>
          <p:cNvPr id="5" name="CasellaDiTesto 4"/>
          <p:cNvSpPr txBox="1"/>
          <p:nvPr/>
        </p:nvSpPr>
        <p:spPr>
          <a:xfrm>
            <a:off x="827584" y="3212976"/>
            <a:ext cx="7272808" cy="2585323"/>
          </a:xfrm>
          <a:prstGeom prst="rect">
            <a:avLst/>
          </a:prstGeom>
          <a:noFill/>
        </p:spPr>
        <p:txBody>
          <a:bodyPr wrap="square" rtlCol="0">
            <a:spAutoFit/>
          </a:bodyPr>
          <a:lstStyle/>
          <a:p>
            <a:r>
              <a:rPr lang="it-CH" b="1" dirty="0" smtClean="0"/>
              <a:t>Quali sono le conseguenze?</a:t>
            </a:r>
          </a:p>
          <a:p>
            <a:pPr>
              <a:buFont typeface="Wingdings" pitchFamily="2" charset="2"/>
              <a:buChar char="ü"/>
            </a:pPr>
            <a:endParaRPr lang="it-CH" dirty="0" smtClean="0"/>
          </a:p>
          <a:p>
            <a:pPr>
              <a:buFont typeface="Wingdings" pitchFamily="2" charset="2"/>
              <a:buChar char="ü"/>
            </a:pPr>
            <a:r>
              <a:rPr lang="it-CH" dirty="0" smtClean="0"/>
              <a:t>Gli investitori hanno modificato i propri portafogli di rischio in favore delle attività ritenute più sicure (oro e franco svizzero);</a:t>
            </a:r>
          </a:p>
          <a:p>
            <a:pPr>
              <a:buFont typeface="Wingdings" pitchFamily="2" charset="2"/>
              <a:buChar char="ü"/>
            </a:pPr>
            <a:endParaRPr lang="it-CH" dirty="0"/>
          </a:p>
          <a:p>
            <a:pPr>
              <a:buFont typeface="Wingdings" pitchFamily="2" charset="2"/>
              <a:buChar char="ü"/>
            </a:pPr>
            <a:r>
              <a:rPr lang="it-CH" dirty="0" smtClean="0"/>
              <a:t>I premi per il rischio su i titoli pubblici, misurati dal differenziale di rendimento rispetto al Bund tedesco, si sono ampliati in particolare nei paesi con ampio debito pubblico o privato e con incerte prospettive di crescita.</a:t>
            </a:r>
            <a:endParaRPr lang="it-CH" dirty="0"/>
          </a:p>
        </p:txBody>
      </p:sp>
      <p:sp>
        <p:nvSpPr>
          <p:cNvPr id="6" name="CasellaDiTesto 5"/>
          <p:cNvSpPr txBox="1"/>
          <p:nvPr/>
        </p:nvSpPr>
        <p:spPr>
          <a:xfrm>
            <a:off x="395536" y="6237312"/>
            <a:ext cx="2520280" cy="369332"/>
          </a:xfrm>
          <a:prstGeom prst="rect">
            <a:avLst/>
          </a:prstGeom>
          <a:noFill/>
        </p:spPr>
        <p:txBody>
          <a:bodyPr wrap="square" rtlCol="0">
            <a:spAutoFit/>
          </a:bodyPr>
          <a:lstStyle/>
          <a:p>
            <a:r>
              <a:rPr lang="it-CH" dirty="0" smtClean="0">
                <a:hlinkClick r:id="" action="ppaction://hlinkshowjump?jump=nextslide"/>
              </a:rPr>
              <a:t>Grafico e</a:t>
            </a:r>
            <a:endParaRPr lang="it-CH" dirty="0"/>
          </a:p>
        </p:txBody>
      </p:sp>
      <p:sp>
        <p:nvSpPr>
          <p:cNvPr id="7" name="CasellaDiTesto 6"/>
          <p:cNvSpPr txBox="1"/>
          <p:nvPr/>
        </p:nvSpPr>
        <p:spPr>
          <a:xfrm>
            <a:off x="5868144" y="6165304"/>
            <a:ext cx="2880320" cy="369332"/>
          </a:xfrm>
          <a:prstGeom prst="rect">
            <a:avLst/>
          </a:prstGeom>
          <a:noFill/>
        </p:spPr>
        <p:txBody>
          <a:bodyPr wrap="square" rtlCol="0">
            <a:spAutoFit/>
          </a:bodyPr>
          <a:lstStyle/>
          <a:p>
            <a:r>
              <a:rPr lang="it-CH" dirty="0" smtClean="0">
                <a:hlinkClick r:id="" action="ppaction://hlinkshowjump?jump=nextslide"/>
              </a:rPr>
              <a:t>Grafico f</a:t>
            </a:r>
            <a:endParaRPr lang="it-CH"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half" idx="1"/>
          </p:nvPr>
        </p:nvPicPr>
        <p:blipFill>
          <a:blip r:embed="rId3" cstate="print"/>
          <a:srcRect/>
          <a:stretch>
            <a:fillRect/>
          </a:stretch>
        </p:blipFill>
        <p:spPr bwMode="auto">
          <a:xfrm>
            <a:off x="323528" y="476672"/>
            <a:ext cx="4271764" cy="4392488"/>
          </a:xfrm>
          <a:prstGeom prst="rect">
            <a:avLst/>
          </a:prstGeom>
          <a:noFill/>
          <a:ln w="9525">
            <a:noFill/>
            <a:miter lim="800000"/>
            <a:headEnd/>
            <a:tailEnd/>
          </a:ln>
        </p:spPr>
      </p:pic>
      <p:pic>
        <p:nvPicPr>
          <p:cNvPr id="2051" name="Picture 3"/>
          <p:cNvPicPr>
            <a:picLocks noGrp="1" noChangeAspect="1" noChangeArrowheads="1"/>
          </p:cNvPicPr>
          <p:nvPr>
            <p:ph sz="half" idx="2"/>
          </p:nvPr>
        </p:nvPicPr>
        <p:blipFill>
          <a:blip r:embed="rId4" cstate="print"/>
          <a:srcRect/>
          <a:stretch>
            <a:fillRect/>
          </a:stretch>
        </p:blipFill>
        <p:spPr bwMode="auto">
          <a:xfrm>
            <a:off x="4716016" y="476672"/>
            <a:ext cx="4211960" cy="4392488"/>
          </a:xfrm>
          <a:prstGeom prst="rect">
            <a:avLst/>
          </a:prstGeom>
          <a:noFill/>
          <a:ln w="9525">
            <a:noFill/>
            <a:miter lim="800000"/>
            <a:headEnd/>
            <a:tailEnd/>
          </a:ln>
        </p:spPr>
      </p:pic>
      <p:sp>
        <p:nvSpPr>
          <p:cNvPr id="8" name="TextBox 7"/>
          <p:cNvSpPr txBox="1"/>
          <p:nvPr/>
        </p:nvSpPr>
        <p:spPr>
          <a:xfrm>
            <a:off x="323528" y="4941168"/>
            <a:ext cx="4248472" cy="369332"/>
          </a:xfrm>
          <a:prstGeom prst="rect">
            <a:avLst/>
          </a:prstGeom>
          <a:noFill/>
        </p:spPr>
        <p:txBody>
          <a:bodyPr wrap="square" rtlCol="0">
            <a:spAutoFit/>
          </a:bodyPr>
          <a:lstStyle/>
          <a:p>
            <a:r>
              <a:rPr lang="it-IT" dirty="0" smtClean="0"/>
              <a:t>(e) Valori espressi in Punti base</a:t>
            </a:r>
            <a:endParaRPr lang="it-IT" dirty="0"/>
          </a:p>
        </p:txBody>
      </p:sp>
      <p:sp>
        <p:nvSpPr>
          <p:cNvPr id="9" name="TextBox 8"/>
          <p:cNvSpPr txBox="1"/>
          <p:nvPr/>
        </p:nvSpPr>
        <p:spPr>
          <a:xfrm>
            <a:off x="4788024" y="4941168"/>
            <a:ext cx="3888432" cy="369332"/>
          </a:xfrm>
          <a:prstGeom prst="rect">
            <a:avLst/>
          </a:prstGeom>
          <a:noFill/>
        </p:spPr>
        <p:txBody>
          <a:bodyPr wrap="square" rtlCol="0">
            <a:spAutoFit/>
          </a:bodyPr>
          <a:lstStyle/>
          <a:p>
            <a:r>
              <a:rPr lang="it-IT" dirty="0" smtClean="0"/>
              <a:t>(f) Valori espressi in percentuali</a:t>
            </a:r>
            <a:endParaRPr lang="it-IT" dirty="0"/>
          </a:p>
        </p:txBody>
      </p:sp>
      <p:sp>
        <p:nvSpPr>
          <p:cNvPr id="10" name="TextBox 9"/>
          <p:cNvSpPr txBox="1"/>
          <p:nvPr/>
        </p:nvSpPr>
        <p:spPr>
          <a:xfrm>
            <a:off x="4067944" y="5949280"/>
            <a:ext cx="4752528" cy="646331"/>
          </a:xfrm>
          <a:prstGeom prst="rect">
            <a:avLst/>
          </a:prstGeom>
          <a:noFill/>
        </p:spPr>
        <p:txBody>
          <a:bodyPr wrap="square" rtlCol="0">
            <a:spAutoFit/>
          </a:bodyPr>
          <a:lstStyle/>
          <a:p>
            <a:r>
              <a:rPr lang="it-IT" dirty="0" smtClean="0"/>
              <a:t>Fonte: elaborazioni su dati Bloomberg e </a:t>
            </a:r>
            <a:r>
              <a:rPr lang="it-IT" dirty="0" err="1" smtClean="0"/>
              <a:t>Thomson</a:t>
            </a:r>
            <a:r>
              <a:rPr lang="it-IT" dirty="0" smtClean="0"/>
              <a:t> </a:t>
            </a:r>
            <a:r>
              <a:rPr lang="it-IT" dirty="0" err="1" smtClean="0"/>
              <a:t>Reuters</a:t>
            </a:r>
            <a:r>
              <a:rPr lang="it-IT" dirty="0" smtClean="0"/>
              <a:t> </a:t>
            </a:r>
            <a:r>
              <a:rPr lang="it-IT" dirty="0" err="1" smtClean="0"/>
              <a:t>Datastream</a:t>
            </a:r>
            <a:endParaRPr lang="it-IT" dirty="0"/>
          </a:p>
        </p:txBody>
      </p:sp>
      <p:sp>
        <p:nvSpPr>
          <p:cNvPr id="11" name="Left Arrow 10">
            <a:hlinkClick r:id="" action="ppaction://hlinkshowjump?jump=previousslide"/>
          </p:cNvPr>
          <p:cNvSpPr/>
          <p:nvPr/>
        </p:nvSpPr>
        <p:spPr>
          <a:xfrm>
            <a:off x="251520" y="6309320"/>
            <a:ext cx="720080"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ight Arrow 11">
            <a:hlinkClick r:id="" action="ppaction://hlinkshowjump?jump=nextslide"/>
          </p:cNvPr>
          <p:cNvSpPr/>
          <p:nvPr/>
        </p:nvSpPr>
        <p:spPr>
          <a:xfrm>
            <a:off x="8100392" y="6309320"/>
            <a:ext cx="79208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CH" b="1" dirty="0" smtClean="0"/>
              <a:t>Situazione italiana</a:t>
            </a:r>
            <a:endParaRPr lang="it-CH" b="1" dirty="0"/>
          </a:p>
        </p:txBody>
      </p:sp>
      <p:sp>
        <p:nvSpPr>
          <p:cNvPr id="4" name="CasellaDiTesto 3"/>
          <p:cNvSpPr txBox="1"/>
          <p:nvPr/>
        </p:nvSpPr>
        <p:spPr>
          <a:xfrm>
            <a:off x="1115616" y="1772816"/>
            <a:ext cx="7128792" cy="2308324"/>
          </a:xfrm>
          <a:prstGeom prst="rect">
            <a:avLst/>
          </a:prstGeom>
          <a:noFill/>
        </p:spPr>
        <p:txBody>
          <a:bodyPr wrap="square" rtlCol="0">
            <a:spAutoFit/>
          </a:bodyPr>
          <a:lstStyle/>
          <a:p>
            <a:r>
              <a:rPr lang="it-CH" dirty="0" smtClean="0"/>
              <a:t>L’Italia è penalizzata dall’elevato debito pubblico e dalla bassa crescita; tuttavia presenta numerosi elementi di forza:</a:t>
            </a:r>
          </a:p>
          <a:p>
            <a:endParaRPr lang="it-CH" dirty="0"/>
          </a:p>
          <a:p>
            <a:pPr>
              <a:buFont typeface="Wingdings" pitchFamily="2" charset="2"/>
              <a:buChar char="ü"/>
            </a:pPr>
            <a:r>
              <a:rPr lang="it-CH" dirty="0" smtClean="0"/>
              <a:t>La salda situazione patrimoniale di famiglie e imprese;</a:t>
            </a:r>
          </a:p>
          <a:p>
            <a:pPr>
              <a:buFont typeface="Wingdings" pitchFamily="2" charset="2"/>
              <a:buChar char="ü"/>
            </a:pPr>
            <a:endParaRPr lang="it-CH" dirty="0"/>
          </a:p>
          <a:p>
            <a:pPr>
              <a:buFont typeface="Wingdings" pitchFamily="2" charset="2"/>
              <a:buChar char="ü"/>
            </a:pPr>
            <a:r>
              <a:rPr lang="it-CH" dirty="0" smtClean="0"/>
              <a:t>L’assenza di squilibri nel settore immobiliare ;</a:t>
            </a:r>
          </a:p>
          <a:p>
            <a:pPr>
              <a:buFont typeface="Wingdings" pitchFamily="2" charset="2"/>
              <a:buChar char="ü"/>
            </a:pPr>
            <a:endParaRPr lang="it-CH" dirty="0"/>
          </a:p>
          <a:p>
            <a:pPr>
              <a:buFont typeface="Wingdings" pitchFamily="2" charset="2"/>
              <a:buChar char="ü"/>
            </a:pPr>
            <a:r>
              <a:rPr lang="it-CH" dirty="0" smtClean="0"/>
              <a:t>La solidità del sistema bancario.</a:t>
            </a:r>
            <a:endParaRPr lang="it-CH" dirty="0"/>
          </a:p>
        </p:txBody>
      </p:sp>
      <p:sp>
        <p:nvSpPr>
          <p:cNvPr id="5" name="CasellaDiTesto 4"/>
          <p:cNvSpPr txBox="1"/>
          <p:nvPr/>
        </p:nvSpPr>
        <p:spPr>
          <a:xfrm>
            <a:off x="1115616" y="4941168"/>
            <a:ext cx="6984776" cy="923330"/>
          </a:xfrm>
          <a:prstGeom prst="rect">
            <a:avLst/>
          </a:prstGeom>
          <a:noFill/>
        </p:spPr>
        <p:txBody>
          <a:bodyPr wrap="square" rtlCol="0">
            <a:spAutoFit/>
          </a:bodyPr>
          <a:lstStyle/>
          <a:p>
            <a:r>
              <a:rPr lang="it-CH" dirty="0" smtClean="0"/>
              <a:t>L’IMF afferma inoltre che, nel prossimo biennio, il rapporto tra debito pubblico e PIL continuerà a salire nei principali paesi ad esclusione di Germania e dell’Italia.</a:t>
            </a:r>
            <a:endParaRPr lang="it-CH"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CH" dirty="0" smtClean="0"/>
              <a:t>... La dinamica del debito pubblico italiano</a:t>
            </a:r>
            <a:endParaRPr lang="it-CH" dirty="0"/>
          </a:p>
        </p:txBody>
      </p:sp>
      <p:sp>
        <p:nvSpPr>
          <p:cNvPr id="5" name="CasellaDiTesto 4"/>
          <p:cNvSpPr txBox="1"/>
          <p:nvPr/>
        </p:nvSpPr>
        <p:spPr>
          <a:xfrm>
            <a:off x="539552" y="2420888"/>
            <a:ext cx="7848872" cy="1200329"/>
          </a:xfrm>
          <a:prstGeom prst="rect">
            <a:avLst/>
          </a:prstGeom>
          <a:noFill/>
        </p:spPr>
        <p:txBody>
          <a:bodyPr wrap="square" rtlCol="0">
            <a:spAutoFit/>
          </a:bodyPr>
          <a:lstStyle/>
          <a:p>
            <a:r>
              <a:rPr lang="it-CH" dirty="0" smtClean="0"/>
              <a:t>Un elevato livello e un’eccessiva volatilità dei rendimenti dei titoli sovrani possono accrescere i timori del mercato circa la sostenibilità del debito pubblico, soprattutto per le economie – come quella italiana – gravate da un alto debito in rapporto al PIL. </a:t>
            </a:r>
            <a:endParaRPr lang="it-CH" dirty="0"/>
          </a:p>
        </p:txBody>
      </p:sp>
      <p:sp>
        <p:nvSpPr>
          <p:cNvPr id="7" name="TextBox 6"/>
          <p:cNvSpPr txBox="1"/>
          <p:nvPr/>
        </p:nvSpPr>
        <p:spPr>
          <a:xfrm>
            <a:off x="863588" y="3995678"/>
            <a:ext cx="7416824" cy="2862322"/>
          </a:xfrm>
          <a:prstGeom prst="rect">
            <a:avLst/>
          </a:prstGeom>
          <a:noFill/>
        </p:spPr>
        <p:txBody>
          <a:bodyPr wrap="square" rtlCol="0">
            <a:spAutoFit/>
          </a:bodyPr>
          <a:lstStyle/>
          <a:p>
            <a:r>
              <a:rPr lang="it-IT" dirty="0" smtClean="0"/>
              <a:t>In risposta a questo se le politiche di consolidamento del bilancio non sono accompagnate da riforme strutturali, le politiche restrittive attuate simultaneamente in più paesi possono:</a:t>
            </a:r>
          </a:p>
          <a:p>
            <a:endParaRPr lang="it-IT" dirty="0" smtClean="0"/>
          </a:p>
          <a:p>
            <a:pPr>
              <a:buFont typeface="Wingdings" pitchFamily="2" charset="2"/>
              <a:buChar char="ü"/>
            </a:pPr>
            <a:r>
              <a:rPr lang="it-IT" dirty="0" smtClean="0"/>
              <a:t>Indebolire ulteriormente la crescita</a:t>
            </a:r>
          </a:p>
          <a:p>
            <a:pPr>
              <a:buFont typeface="Wingdings" pitchFamily="2" charset="2"/>
              <a:buChar char="ü"/>
            </a:pPr>
            <a:r>
              <a:rPr lang="it-IT" dirty="0" smtClean="0"/>
              <a:t>Provocare una calo dell’attività produttiva</a:t>
            </a:r>
          </a:p>
          <a:p>
            <a:pPr>
              <a:buFont typeface="Wingdings" pitchFamily="2" charset="2"/>
              <a:buChar char="ü"/>
            </a:pPr>
            <a:r>
              <a:rPr lang="it-IT" dirty="0" smtClean="0"/>
              <a:t>Deteriorare le finanze pubbliche</a:t>
            </a:r>
          </a:p>
          <a:p>
            <a:pPr>
              <a:buFont typeface="Wingdings" pitchFamily="2" charset="2"/>
              <a:buChar char="ü"/>
            </a:pPr>
            <a:endParaRPr lang="it-IT" dirty="0" smtClean="0"/>
          </a:p>
          <a:p>
            <a:pPr>
              <a:buFont typeface="Wingdings" pitchFamily="2" charset="2"/>
              <a:buChar char="ü"/>
            </a:pPr>
            <a:endParaRPr lang="it-IT" dirty="0" smtClean="0"/>
          </a:p>
          <a:p>
            <a:r>
              <a:rPr lang="it-IT" dirty="0" smtClean="0"/>
              <a:t> </a:t>
            </a:r>
            <a:endParaRPr lang="it-IT"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484784"/>
            <a:ext cx="8352928" cy="4524315"/>
          </a:xfrm>
          <a:prstGeom prst="rect">
            <a:avLst/>
          </a:prstGeom>
          <a:noFill/>
        </p:spPr>
        <p:txBody>
          <a:bodyPr wrap="square" rtlCol="0">
            <a:spAutoFit/>
          </a:bodyPr>
          <a:lstStyle/>
          <a:p>
            <a:pPr>
              <a:buFont typeface="Wingdings" pitchFamily="2" charset="2"/>
              <a:buChar char="v"/>
            </a:pPr>
            <a:r>
              <a:rPr lang="it-IT" dirty="0" smtClean="0"/>
              <a:t>Le tensioni finanziarie inducono gli operatori privati a contenere il proprio indebitamento. Infatti il rapporto tra debiti e reddito disponibile delle famiglie  è in calo soprattutto nei paesi in cui era cresciuto più  rapidamente negli anni precedenti la crisi.  </a:t>
            </a:r>
          </a:p>
          <a:p>
            <a:endParaRPr lang="it-IT" dirty="0" smtClean="0"/>
          </a:p>
          <a:p>
            <a:endParaRPr lang="it-IT" dirty="0" smtClean="0"/>
          </a:p>
          <a:p>
            <a:pPr>
              <a:buFont typeface="Wingdings" pitchFamily="2" charset="2"/>
              <a:buChar char="v"/>
            </a:pPr>
            <a:r>
              <a:rPr lang="it-IT" dirty="0" smtClean="0"/>
              <a:t>Il rientro degli alti livelli di debito è positivo per la stabilità finanziaria; tuttavia se eccessivamente rapido e diffuso questo rischia  di pesare in misura significativa sulla spesa per consumi e investimenti e di innescare una seconda spirale negativa tra il calò dell’attività produttiva e la sostenibilità dei debiti privati</a:t>
            </a:r>
          </a:p>
          <a:p>
            <a:pPr>
              <a:buFont typeface="Wingdings" pitchFamily="2" charset="2"/>
              <a:buChar char="v"/>
            </a:pPr>
            <a:endParaRPr lang="it-IT" dirty="0" smtClean="0"/>
          </a:p>
          <a:p>
            <a:endParaRPr lang="it-IT" dirty="0" smtClean="0"/>
          </a:p>
          <a:p>
            <a:pPr>
              <a:buFont typeface="Wingdings" pitchFamily="2" charset="2"/>
              <a:buChar char="v"/>
            </a:pPr>
            <a:r>
              <a:rPr lang="it-IT" dirty="0" smtClean="0"/>
              <a:t>Anche le principali banche internazionali hanno continuato a ridurre la leva finanziaria(</a:t>
            </a:r>
            <a:r>
              <a:rPr lang="it-IT" dirty="0" err="1" smtClean="0"/>
              <a:t>deleveraging</a:t>
            </a:r>
            <a:r>
              <a:rPr lang="it-IT" dirty="0" smtClean="0"/>
              <a:t>) </a:t>
            </a:r>
          </a:p>
          <a:p>
            <a:pPr>
              <a:buFont typeface="Wingdings" pitchFamily="2" charset="2"/>
              <a:buChar char="v"/>
            </a:pPr>
            <a:endParaRPr lang="it-IT" dirty="0" smtClean="0"/>
          </a:p>
          <a:p>
            <a:endParaRPr lang="it-IT" dirty="0"/>
          </a:p>
        </p:txBody>
      </p:sp>
      <p:sp>
        <p:nvSpPr>
          <p:cNvPr id="5" name="TextBox 4"/>
          <p:cNvSpPr txBox="1"/>
          <p:nvPr/>
        </p:nvSpPr>
        <p:spPr>
          <a:xfrm>
            <a:off x="755576" y="188640"/>
            <a:ext cx="7416824" cy="954107"/>
          </a:xfrm>
          <a:prstGeom prst="rect">
            <a:avLst/>
          </a:prstGeom>
          <a:noFill/>
        </p:spPr>
        <p:txBody>
          <a:bodyPr wrap="square" rtlCol="0">
            <a:spAutoFit/>
          </a:bodyPr>
          <a:lstStyle/>
          <a:p>
            <a:pPr algn="ctr"/>
            <a:r>
              <a:rPr lang="it-IT" sz="2800" b="1" dirty="0" smtClean="0"/>
              <a:t>Il deleveraging del settore privato e delle banche</a:t>
            </a:r>
            <a:endParaRPr lang="it-IT" sz="2800" b="1"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4572000" y="1340768"/>
            <a:ext cx="4371950" cy="3456384"/>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1340768"/>
            <a:ext cx="4211960" cy="3744416"/>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179512" y="5085184"/>
            <a:ext cx="7520336" cy="216024"/>
          </a:xfrm>
          <a:prstGeom prst="rect">
            <a:avLst/>
          </a:prstGeom>
          <a:noFill/>
          <a:ln w="9525">
            <a:noFill/>
            <a:miter lim="800000"/>
            <a:headEnd/>
            <a:tailEnd/>
          </a:ln>
        </p:spPr>
      </p:pic>
      <p:sp>
        <p:nvSpPr>
          <p:cNvPr id="5" name="TextBox 4"/>
          <p:cNvSpPr txBox="1"/>
          <p:nvPr/>
        </p:nvSpPr>
        <p:spPr>
          <a:xfrm>
            <a:off x="251520" y="5661248"/>
            <a:ext cx="3816424" cy="769441"/>
          </a:xfrm>
          <a:prstGeom prst="rect">
            <a:avLst/>
          </a:prstGeom>
          <a:noFill/>
        </p:spPr>
        <p:txBody>
          <a:bodyPr wrap="square" rtlCol="0">
            <a:spAutoFit/>
          </a:bodyPr>
          <a:lstStyle/>
          <a:p>
            <a:pPr marL="228600" indent="-228600" algn="ctr">
              <a:buAutoNum type="alphaLcParenBoth"/>
            </a:pPr>
            <a:r>
              <a:rPr lang="it-IT" sz="1100" dirty="0" smtClean="0"/>
              <a:t>Dati trimestrali. Rapporto tra debito totale delle famiglie e media mobile a 4 termini del reddito disponibile</a:t>
            </a:r>
          </a:p>
          <a:p>
            <a:pPr marL="228600" indent="-228600" algn="ctr"/>
            <a:r>
              <a:rPr lang="it-IT" sz="1100" dirty="0" smtClean="0"/>
              <a:t>Fonte: conti finanziari nazionali.</a:t>
            </a:r>
          </a:p>
          <a:p>
            <a:endParaRPr lang="it-IT" sz="1100" dirty="0"/>
          </a:p>
        </p:txBody>
      </p:sp>
      <p:sp>
        <p:nvSpPr>
          <p:cNvPr id="6" name="TextBox 5"/>
          <p:cNvSpPr txBox="1"/>
          <p:nvPr/>
        </p:nvSpPr>
        <p:spPr>
          <a:xfrm>
            <a:off x="4860032" y="5661248"/>
            <a:ext cx="3816424" cy="1223412"/>
          </a:xfrm>
          <a:prstGeom prst="rect">
            <a:avLst/>
          </a:prstGeom>
          <a:noFill/>
        </p:spPr>
        <p:txBody>
          <a:bodyPr wrap="square" rtlCol="0">
            <a:spAutoFit/>
          </a:bodyPr>
          <a:lstStyle/>
          <a:p>
            <a:pPr algn="ctr"/>
            <a:r>
              <a:rPr lang="it-IT" sz="1050" dirty="0" smtClean="0"/>
              <a:t>(b) Dati trimestrali. Rapporto tra attività di bilancio e patrimonio netto</a:t>
            </a:r>
          </a:p>
          <a:p>
            <a:pPr algn="ctr"/>
            <a:r>
              <a:rPr lang="it-IT" sz="1050" dirty="0" smtClean="0"/>
              <a:t>Fonte: Banca d’Inghilterra, BCE, Bloomberg e Riserva federale.</a:t>
            </a:r>
          </a:p>
          <a:p>
            <a:endParaRPr lang="it-IT" sz="1050" dirty="0" smtClean="0"/>
          </a:p>
          <a:p>
            <a:endParaRPr lang="it-IT" sz="1050" dirty="0" smtClean="0"/>
          </a:p>
          <a:p>
            <a:endParaRPr lang="it-IT" sz="1050" dirty="0"/>
          </a:p>
        </p:txBody>
      </p:sp>
      <p:sp>
        <p:nvSpPr>
          <p:cNvPr id="7" name="Oval 6"/>
          <p:cNvSpPr/>
          <p:nvPr/>
        </p:nvSpPr>
        <p:spPr>
          <a:xfrm>
            <a:off x="5004048" y="1412776"/>
            <a:ext cx="360040"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Box 7"/>
          <p:cNvSpPr txBox="1"/>
          <p:nvPr/>
        </p:nvSpPr>
        <p:spPr>
          <a:xfrm>
            <a:off x="5076056" y="1412776"/>
            <a:ext cx="216024" cy="369332"/>
          </a:xfrm>
          <a:prstGeom prst="rect">
            <a:avLst/>
          </a:prstGeom>
          <a:noFill/>
        </p:spPr>
        <p:txBody>
          <a:bodyPr wrap="square" rtlCol="0">
            <a:spAutoFit/>
          </a:bodyPr>
          <a:lstStyle/>
          <a:p>
            <a:r>
              <a:rPr lang="it-IT" dirty="0" smtClean="0"/>
              <a:t>b</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850106"/>
          </a:xfrm>
        </p:spPr>
        <p:txBody>
          <a:bodyPr/>
          <a:lstStyle/>
          <a:p>
            <a:pPr algn="ctr"/>
            <a:r>
              <a:rPr lang="it-IT" dirty="0" smtClean="0"/>
              <a:t>I rischi del sistema finanziario</a:t>
            </a:r>
            <a:endParaRPr lang="it-IT" dirty="0"/>
          </a:p>
        </p:txBody>
      </p:sp>
      <p:graphicFrame>
        <p:nvGraphicFramePr>
          <p:cNvPr id="9" name="Diagram 8"/>
          <p:cNvGraphicFramePr/>
          <p:nvPr/>
        </p:nvGraphicFramePr>
        <p:xfrm>
          <a:off x="1115616" y="1412776"/>
          <a:ext cx="7632848"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ight Arrow 10">
            <a:hlinkClick r:id="rId8" action="ppaction://hlinksldjump"/>
          </p:cNvPr>
          <p:cNvSpPr/>
          <p:nvPr/>
        </p:nvSpPr>
        <p:spPr>
          <a:xfrm>
            <a:off x="8172400" y="6381328"/>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ight Arrow 5">
            <a:hlinkClick r:id="" action="ppaction://hlinkshowjump?jump=nextslide"/>
          </p:cNvPr>
          <p:cNvSpPr/>
          <p:nvPr/>
        </p:nvSpPr>
        <p:spPr>
          <a:xfrm>
            <a:off x="4716016" y="5085184"/>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ight Arrow 6">
            <a:hlinkClick r:id="rId9" action="ppaction://hlinksldjump"/>
          </p:cNvPr>
          <p:cNvSpPr/>
          <p:nvPr/>
        </p:nvSpPr>
        <p:spPr>
          <a:xfrm>
            <a:off x="6228184" y="5085184"/>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Tecnologia">
  <a:themeElements>
    <a:clrScheme name="Tecnologi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nologi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885</TotalTime>
  <Words>1328</Words>
  <Application>Microsoft Office PowerPoint</Application>
  <PresentationFormat>Presentazione su schermo (4:3)</PresentationFormat>
  <Paragraphs>120</Paragraphs>
  <Slides>18</Slides>
  <Notes>18</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Tecnologia</vt:lpstr>
      <vt:lpstr>RAPPORTO SULLA STABILITÀ FINANZIARIA</vt:lpstr>
      <vt:lpstr>Le prospettive e i rischi macroeconomici</vt:lpstr>
      <vt:lpstr>Diapositiva 3</vt:lpstr>
      <vt:lpstr>Diapositiva 4</vt:lpstr>
      <vt:lpstr>Situazione italiana</vt:lpstr>
      <vt:lpstr>... La dinamica del debito pubblico italiano</vt:lpstr>
      <vt:lpstr>Diapositiva 7</vt:lpstr>
      <vt:lpstr>Diapositiva 8</vt:lpstr>
      <vt:lpstr>I rischi del sistema finanziario</vt:lpstr>
      <vt:lpstr>Diapositiva 10</vt:lpstr>
      <vt:lpstr>Diapositiva 11</vt:lpstr>
      <vt:lpstr>Diapositiva 12</vt:lpstr>
      <vt:lpstr>… Interconnessioni finanziarie in Europa</vt:lpstr>
      <vt:lpstr>I mercati immobiliari</vt:lpstr>
      <vt:lpstr>USA</vt:lpstr>
      <vt:lpstr>Europa</vt:lpstr>
      <vt:lpstr>Italia</vt:lpstr>
      <vt:lpstr>... In conclusione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RAPPORTO SULLA STABILITÀ FINANZIARIA</dc:title>
  <dc:creator>User</dc:creator>
  <cp:lastModifiedBy>Didattica</cp:lastModifiedBy>
  <cp:revision>95</cp:revision>
  <dcterms:created xsi:type="dcterms:W3CDTF">2011-12-09T08:45:54Z</dcterms:created>
  <dcterms:modified xsi:type="dcterms:W3CDTF">2011-12-14T08:47:10Z</dcterms:modified>
</cp:coreProperties>
</file>