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70" r:id="rId6"/>
    <p:sldId id="260" r:id="rId7"/>
    <p:sldId id="262" r:id="rId8"/>
    <p:sldId id="263" r:id="rId9"/>
    <p:sldId id="264" r:id="rId10"/>
    <p:sldId id="261" r:id="rId11"/>
    <p:sldId id="265" r:id="rId12"/>
    <p:sldId id="266" r:id="rId13"/>
    <p:sldId id="267" r:id="rId14"/>
    <p:sldId id="27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50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FCC34-AFE7-4E15-927D-68833C1185A9}" type="datetimeFigureOut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D214A-B095-455C-9C79-E5DDF880C92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10</a:t>
            </a:fld>
            <a:endParaRPr lang="it-IT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11</a:t>
            </a:fld>
            <a:endParaRPr lang="it-IT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12</a:t>
            </a:fld>
            <a:endParaRPr lang="it-IT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13</a:t>
            </a:fld>
            <a:endParaRPr lang="it-IT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14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6</a:t>
            </a:fld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7</a:t>
            </a:fld>
            <a:endParaRPr lang="it-I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214A-B095-455C-9C79-E5DDF880C927}" type="slidenum">
              <a:rPr lang="it-IT" smtClean="0"/>
              <a:pPr/>
              <a:t>9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2286-E5A4-4077-A2A9-C095B6DAE4CC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0C23-A565-4DC8-B92D-07A2F8084E0A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99F0E-E36D-4741-B774-4E9EE79F21B3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B5D1-3C26-4CDD-A3A3-DFF888AB80F5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D17F-E7AE-4A77-8827-4E2C777EC671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027-A8AF-4A48-BFBE-2AB69CBC52CB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B8EB-6218-4665-8945-6E350B41AAAD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8BFD-7882-4E7C-BB9D-EFC6C43BF674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2FC-517C-45F7-B32B-7DCCA1C19951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E98F8-D90E-42B7-BD45-42468BEA20BE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F870-1C3F-497A-99B8-13C5A02AEB53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B99F0E-E36D-4741-B774-4E9EE79F21B3}" type="datetime1">
              <a:rPr lang="it-IT" smtClean="0"/>
              <a:pPr/>
              <a:t>24/10/2011</a:t>
            </a:fld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88EDF3-6E60-456A-AEB5-D5D5D1FA56DB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it-IT" dirty="0" smtClean="0"/>
              <a:t>LA POLITICA MONETARIA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it-IT" sz="2900" b="1" dirty="0" smtClean="0"/>
              <a:t>L’insieme di azioni intraprese dalla banca centrale, o più in generale dalle autorità monetarie, volte a modificare e orientare la moneta, il credito e la finanza. </a:t>
            </a:r>
            <a:endParaRPr lang="it-IT" sz="29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42910" y="5000636"/>
            <a:ext cx="8032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700" dirty="0" smtClean="0"/>
              <a:t>Le istituzioni di rilievo nell’ambito della politica monetaria sono la Banca Centrale e le Banche</a:t>
            </a:r>
            <a:endParaRPr lang="it-IT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della PMU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In accordo con l’art.105.1 del trattato di Maastricht :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Stabilità dei prezzi nei paesi dell’UE e sostenere le politiche economiche della Comunità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Valutazione complessiva dei rischi sulla base di:</a:t>
            </a:r>
          </a:p>
          <a:p>
            <a:pPr lvl="1" algn="just"/>
            <a:r>
              <a:rPr lang="it-IT" dirty="0" smtClean="0"/>
              <a:t>analisi economica</a:t>
            </a:r>
          </a:p>
          <a:p>
            <a:pPr lvl="1" algn="just"/>
            <a:r>
              <a:rPr lang="it-IT" dirty="0" smtClean="0"/>
              <a:t>analisi monetaria</a:t>
            </a:r>
          </a:p>
          <a:p>
            <a:pPr lvl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10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Strumenti e procedure di politica monetaria                                   1/2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Gli strumenti utilizzati dalla PMU sono di 2 tipologie : le </a:t>
            </a:r>
            <a:r>
              <a:rPr lang="it-IT" b="1" dirty="0" smtClean="0"/>
              <a:t>operazioni di mercato aperto </a:t>
            </a:r>
            <a:r>
              <a:rPr lang="it-IT" dirty="0" smtClean="0"/>
              <a:t>e le </a:t>
            </a:r>
            <a:r>
              <a:rPr lang="it-IT" b="1" dirty="0" smtClean="0"/>
              <a:t>operazioni attivabili su iniziativa delle controparti.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Inoltre, agli enti creditizi, è imposto di detenere </a:t>
            </a:r>
            <a:r>
              <a:rPr lang="it-IT" b="1" dirty="0" smtClean="0"/>
              <a:t>riserve obbligatorie  </a:t>
            </a:r>
            <a:r>
              <a:rPr lang="it-IT" dirty="0" smtClean="0"/>
              <a:t>su conti aperti presso le BCN dell’area euro.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11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Strumenti e procedure di politica monetaria                                   2/</a:t>
            </a:r>
            <a:r>
              <a:rPr lang="it-IT" dirty="0" err="1" smtClean="0"/>
              <a:t>2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12</a:t>
            </a:fld>
            <a:endParaRPr lang="it-IT" dirty="0"/>
          </a:p>
        </p:txBody>
      </p:sp>
      <p:pic>
        <p:nvPicPr>
          <p:cNvPr id="1026" name="Picture 2" descr="C:\Users\arianna\Desktop\TABELLA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935163"/>
            <a:ext cx="7929618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riserve obbligatorie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Formano parte integrante dell’assetto operativo della PMU, sono un mezzo per creare una domanda di riserve stabile,  stabilizzano i tassi di interesse e contribuiscono  al controllo dell’espansione monetaria.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13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3200" dirty="0" smtClean="0"/>
              <a:t>Realizzato da</a:t>
            </a:r>
          </a:p>
          <a:p>
            <a:pPr algn="ctr">
              <a:buNone/>
            </a:pPr>
            <a:endParaRPr lang="it-IT" sz="3200" dirty="0" smtClean="0"/>
          </a:p>
          <a:p>
            <a:pPr algn="ctr">
              <a:buNone/>
            </a:pPr>
            <a:r>
              <a:rPr lang="it-IT" sz="3200" dirty="0" smtClean="0"/>
              <a:t>Claudia </a:t>
            </a:r>
            <a:r>
              <a:rPr lang="it-IT" sz="3200" dirty="0" err="1" smtClean="0"/>
              <a:t>Arioli</a:t>
            </a:r>
            <a:r>
              <a:rPr lang="it-IT" sz="3200" dirty="0" smtClean="0"/>
              <a:t>  713514</a:t>
            </a:r>
          </a:p>
          <a:p>
            <a:pPr algn="ctr">
              <a:buNone/>
            </a:pPr>
            <a:r>
              <a:rPr lang="it-IT" sz="3200" dirty="0" err="1" smtClean="0"/>
              <a:t>Noemi</a:t>
            </a:r>
            <a:r>
              <a:rPr lang="it-IT" sz="3200" dirty="0" smtClean="0"/>
              <a:t> Macchi  711005</a:t>
            </a:r>
          </a:p>
          <a:p>
            <a:pPr algn="ctr">
              <a:buNone/>
            </a:pPr>
            <a:r>
              <a:rPr lang="it-IT" sz="3200" dirty="0" smtClean="0"/>
              <a:t>Arianna </a:t>
            </a:r>
            <a:r>
              <a:rPr lang="it-IT" sz="3200" dirty="0" err="1" smtClean="0"/>
              <a:t>Monceri</a:t>
            </a:r>
            <a:r>
              <a:rPr lang="it-IT" sz="3200" dirty="0" smtClean="0"/>
              <a:t> 709526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DF3-6E60-456A-AEB5-D5D5D1FA56DB}" type="slidenum">
              <a:rPr lang="it-IT" smtClean="0"/>
              <a:pPr/>
              <a:t>14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Banca Centrale 1/2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pPr algn="just"/>
            <a:r>
              <a:rPr lang="it-IT" dirty="0" smtClean="0"/>
              <a:t>E’ il risultato dell’evoluzione degli istituti di emissione → l’attività originaria è l’emissione di banconote.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Attualmente detiene lo status e le prerogative di autorità indipendente 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Banca Centrale 2/2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endParaRPr lang="it-IT" sz="3500" b="1" dirty="0" smtClean="0">
              <a:latin typeface="+mj-lt"/>
            </a:endParaRPr>
          </a:p>
          <a:p>
            <a:pPr algn="ctr">
              <a:buNone/>
            </a:pPr>
            <a:r>
              <a:rPr lang="it-IT" sz="3500" dirty="0" smtClean="0">
                <a:solidFill>
                  <a:schemeClr val="tx2"/>
                </a:solidFill>
                <a:latin typeface="+mj-lt"/>
              </a:rPr>
              <a:t>Funzioni</a:t>
            </a:r>
          </a:p>
          <a:p>
            <a:pPr algn="just"/>
            <a:r>
              <a:rPr lang="it-IT" dirty="0" smtClean="0"/>
              <a:t>Controllo e regolazione della creazione di moneta </a:t>
            </a:r>
          </a:p>
          <a:p>
            <a:pPr algn="just"/>
            <a:r>
              <a:rPr lang="it-IT" dirty="0" smtClean="0"/>
              <a:t>Attuazione della politica  monetaria</a:t>
            </a:r>
          </a:p>
          <a:p>
            <a:pPr algn="just"/>
            <a:r>
              <a:rPr lang="it-IT" dirty="0" smtClean="0"/>
              <a:t>Perseguimento della stabilità del potere di acquisto della moneta e delle strutture finanziarie dell’economia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Banche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Svolgono un ruolo chiave nel meccanismo di trasmissione della PM al settore reale dell’economia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Si interpongono fra l’azione della BC e le decisioni di spesa degli agenti economici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Fungono da </a:t>
            </a:r>
            <a:r>
              <a:rPr lang="it-IT" i="1" dirty="0" smtClean="0"/>
              <a:t>trait d’union </a:t>
            </a:r>
            <a:r>
              <a:rPr lang="it-IT" dirty="0" smtClean="0"/>
              <a:t>tra l’azione della PM e le decisioni di spesa dell’economia</a:t>
            </a:r>
            <a:r>
              <a:rPr lang="it-IT" i="1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79388" y="765175"/>
            <a:ext cx="1800225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484438" y="765175"/>
            <a:ext cx="1800225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716463" y="765175"/>
            <a:ext cx="1800225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7092950" y="765175"/>
            <a:ext cx="1800225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051050" y="1196975"/>
            <a:ext cx="288925" cy="71438"/>
          </a:xfrm>
          <a:prstGeom prst="rightArrow">
            <a:avLst>
              <a:gd name="adj1" fmla="val 50000"/>
              <a:gd name="adj2" fmla="val 1011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4356100" y="1196975"/>
            <a:ext cx="288925" cy="71438"/>
          </a:xfrm>
          <a:prstGeom prst="rightArrow">
            <a:avLst>
              <a:gd name="adj1" fmla="val 50000"/>
              <a:gd name="adj2" fmla="val 1011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6659563" y="1125538"/>
            <a:ext cx="288925" cy="71437"/>
          </a:xfrm>
          <a:prstGeom prst="rightArrow">
            <a:avLst>
              <a:gd name="adj1" fmla="val 50000"/>
              <a:gd name="adj2" fmla="val 1011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79388" y="1844675"/>
            <a:ext cx="1800225" cy="3889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2411413" y="1844675"/>
            <a:ext cx="1800225" cy="32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4716463" y="1844675"/>
            <a:ext cx="1800225" cy="2232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092950" y="1844675"/>
            <a:ext cx="1800225" cy="3313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V="1">
            <a:off x="8027988" y="52292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V="1">
            <a:off x="5580063" y="4149725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V="1">
            <a:off x="5580063" y="5589588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5580063" y="5805488"/>
            <a:ext cx="3563937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V="1">
            <a:off x="4932363" y="4221163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V="1">
            <a:off x="3348038" y="522922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 flipV="1">
            <a:off x="827088" y="573405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 flipV="1">
            <a:off x="827088" y="6092825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827088" y="6237288"/>
            <a:ext cx="410527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4716463" y="765175"/>
            <a:ext cx="1800225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7092950" y="765175"/>
            <a:ext cx="1800225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179388" y="1844675"/>
            <a:ext cx="1800225" cy="3889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2411413" y="1844675"/>
            <a:ext cx="1800225" cy="32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4716463" y="1844675"/>
            <a:ext cx="1800225" cy="2232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179388" y="1844675"/>
            <a:ext cx="1800225" cy="3889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2411413" y="1844675"/>
            <a:ext cx="1800225" cy="32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092950" y="1844675"/>
            <a:ext cx="1800225" cy="3313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4716463" y="1844675"/>
            <a:ext cx="1800225" cy="2232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179388" y="1844675"/>
            <a:ext cx="1800225" cy="3889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2411413" y="1844675"/>
            <a:ext cx="1800225" cy="32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5580063" y="5805488"/>
            <a:ext cx="3563937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7092950" y="1844675"/>
            <a:ext cx="1800225" cy="3313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4716463" y="1844675"/>
            <a:ext cx="1800225" cy="2232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179388" y="1844675"/>
            <a:ext cx="1800225" cy="3889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2411413" y="1844675"/>
            <a:ext cx="1800225" cy="32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827088" y="6237288"/>
            <a:ext cx="410527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87" name="Rectangle 43"/>
          <p:cNvSpPr>
            <a:spLocks noChangeArrowheads="1"/>
          </p:cNvSpPr>
          <p:nvPr/>
        </p:nvSpPr>
        <p:spPr bwMode="auto">
          <a:xfrm>
            <a:off x="5580063" y="5876925"/>
            <a:ext cx="356393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7092950" y="1844675"/>
            <a:ext cx="1800225" cy="3313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4716463" y="1844675"/>
            <a:ext cx="1800225" cy="2232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179388" y="1844675"/>
            <a:ext cx="1800225" cy="3889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2411413" y="1844675"/>
            <a:ext cx="1800225" cy="32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323850" y="1052513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Strumenti</a:t>
            </a: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555875" y="836613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2627313" y="836613"/>
            <a:ext cx="15843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Obiettivi </a:t>
            </a:r>
          </a:p>
          <a:p>
            <a:pPr>
              <a:spcBef>
                <a:spcPct val="50000"/>
              </a:spcBef>
            </a:pPr>
            <a:r>
              <a:rPr lang="it-IT"/>
              <a:t>Operativi</a:t>
            </a: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4859338" y="836613"/>
            <a:ext cx="15843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Obiettivi </a:t>
            </a:r>
          </a:p>
          <a:p>
            <a:pPr>
              <a:spcBef>
                <a:spcPct val="50000"/>
              </a:spcBef>
            </a:pPr>
            <a:r>
              <a:rPr lang="it-IT"/>
              <a:t>intermedi</a:t>
            </a: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7092950" y="836613"/>
            <a:ext cx="15843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  Obiettivi </a:t>
            </a:r>
          </a:p>
          <a:p>
            <a:pPr>
              <a:spcBef>
                <a:spcPct val="50000"/>
              </a:spcBef>
            </a:pPr>
            <a:r>
              <a:rPr lang="it-IT"/>
              <a:t>    finali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250825" y="1916113"/>
            <a:ext cx="1728788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000"/>
              <a:t>Variabili controllate direttamente dalle A.M. e manovrabili con tempestività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 b="1" i="1"/>
              <a:t>Di natura amministrativa (controllo diretto)</a:t>
            </a:r>
          </a:p>
          <a:p>
            <a:pPr>
              <a:spcBef>
                <a:spcPct val="50000"/>
              </a:spcBef>
              <a:buFontTx/>
              <a:buChar char="o"/>
            </a:pPr>
            <a:r>
              <a:rPr lang="it-IT" sz="1000"/>
              <a:t>Massimale su impieghi</a:t>
            </a:r>
          </a:p>
          <a:p>
            <a:pPr>
              <a:spcBef>
                <a:spcPct val="50000"/>
              </a:spcBef>
              <a:buFontTx/>
              <a:buChar char="o"/>
            </a:pPr>
            <a:r>
              <a:rPr lang="it-IT" sz="1000"/>
              <a:t>Vincolo di portafoglio</a:t>
            </a:r>
          </a:p>
          <a:p>
            <a:pPr>
              <a:spcBef>
                <a:spcPct val="50000"/>
              </a:spcBef>
              <a:buFontTx/>
              <a:buChar char="o"/>
            </a:pPr>
            <a:r>
              <a:rPr lang="it-IT" sz="1000"/>
              <a:t>Controlli valutari e restrizioni ai movimenti di capitale </a:t>
            </a:r>
          </a:p>
          <a:p>
            <a:pPr>
              <a:spcBef>
                <a:spcPct val="50000"/>
              </a:spcBef>
              <a:buFontTx/>
              <a:buChar char="o"/>
            </a:pPr>
            <a:r>
              <a:rPr lang="it-IT" sz="1000"/>
              <a:t>Autorizzazioni all’emissione di titoli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 b="1"/>
              <a:t>Di natura negoziale (controllo indiretto)</a:t>
            </a:r>
          </a:p>
          <a:p>
            <a:pPr>
              <a:spcBef>
                <a:spcPct val="50000"/>
              </a:spcBef>
              <a:buFontTx/>
              <a:buChar char="o"/>
            </a:pPr>
            <a:r>
              <a:rPr lang="it-IT" sz="1000"/>
              <a:t>Tassi ufficiali</a:t>
            </a:r>
          </a:p>
          <a:p>
            <a:pPr>
              <a:spcBef>
                <a:spcPct val="50000"/>
              </a:spcBef>
              <a:buFontTx/>
              <a:buChar char="o"/>
            </a:pPr>
            <a:r>
              <a:rPr lang="it-IT" sz="1000"/>
              <a:t>Riserve obbligatorie</a:t>
            </a:r>
          </a:p>
          <a:p>
            <a:pPr>
              <a:spcBef>
                <a:spcPct val="50000"/>
              </a:spcBef>
              <a:buFontTx/>
              <a:buChar char="o"/>
            </a:pPr>
            <a:r>
              <a:rPr lang="it-IT" sz="1000"/>
              <a:t>Operazioni di mercato aperto</a:t>
            </a: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2411413" y="1989138"/>
            <a:ext cx="1728787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000"/>
              <a:t>Gli </a:t>
            </a:r>
            <a:r>
              <a:rPr lang="it-IT" sz="1000" b="1"/>
              <a:t>obiettivi operativi</a:t>
            </a:r>
            <a:r>
              <a:rPr lang="it-IT" sz="1000"/>
              <a:t> sono direttamente influenzabili dagli strumenti e costituiti da variabili che le Autorità Monetarie possono osservare in via più diretta e tempestiva degli </a:t>
            </a:r>
            <a:r>
              <a:rPr lang="it-IT" sz="1000" b="1"/>
              <a:t>obiettivi intermedi.</a:t>
            </a:r>
          </a:p>
          <a:p>
            <a:pPr>
              <a:spcBef>
                <a:spcPct val="50000"/>
              </a:spcBef>
            </a:pPr>
            <a:r>
              <a:rPr lang="it-IT" sz="1000"/>
              <a:t>Le Autorità Monetarie possono correggere effetti non desiderati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Riserve bancarie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Tassi interbancari</a:t>
            </a: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4716463" y="1989138"/>
            <a:ext cx="17272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000"/>
              <a:t>In grado di influenzare in modo stabile e sistematico gli </a:t>
            </a:r>
            <a:r>
              <a:rPr lang="it-IT" sz="1000" b="1"/>
              <a:t>obiettivi finali</a:t>
            </a:r>
          </a:p>
          <a:p>
            <a:pPr>
              <a:spcBef>
                <a:spcPct val="50000"/>
              </a:spcBef>
            </a:pPr>
            <a:endParaRPr lang="it-IT" sz="1000" b="1"/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Aggregati monetari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M1, M2, M3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Credito totale interno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Tassi di interesse</a:t>
            </a: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7164388" y="2133600"/>
            <a:ext cx="1655762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000"/>
              <a:t>Coincidono con quelli di politica economica, Politica dei Redditi e di Politica di Bilancio</a:t>
            </a:r>
          </a:p>
          <a:p>
            <a:pPr>
              <a:spcBef>
                <a:spcPct val="50000"/>
              </a:spcBef>
            </a:pPr>
            <a:endParaRPr lang="it-IT" sz="10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Sviluppo e crescita del reddito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Occupazione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Equilibrio dei conti con l’estero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000"/>
              <a:t>Stabilità dei prezzi</a:t>
            </a:r>
          </a:p>
        </p:txBody>
      </p: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5651500" y="6021388"/>
            <a:ext cx="3241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/>
              <a:t>Relazione tra variabili finanziarie e reali</a:t>
            </a:r>
          </a:p>
        </p:txBody>
      </p:sp>
      <p:sp>
        <p:nvSpPr>
          <p:cNvPr id="6208" name="Text Box 64"/>
          <p:cNvSpPr txBox="1">
            <a:spLocks noChangeArrowheads="1"/>
          </p:cNvSpPr>
          <p:nvPr/>
        </p:nvSpPr>
        <p:spPr bwMode="auto">
          <a:xfrm>
            <a:off x="900113" y="6308725"/>
            <a:ext cx="3816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/>
              <a:t>Relazione tra variabili finanziarie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LA POLITICA MONETARIA UNICA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3500438"/>
            <a:ext cx="8229600" cy="4389120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Dall’inizio del 1999 riguarda i paesi dell’Unione Europea che hanno aderito all’Unione Monetaria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6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dirty="0" err="1" smtClean="0"/>
              <a:t>Eurosistema</a:t>
            </a:r>
            <a:r>
              <a:rPr lang="it-IT" dirty="0" smtClean="0"/>
              <a:t>                           </a:t>
            </a:r>
            <a:r>
              <a:rPr lang="it-IT" sz="4000" dirty="0" smtClean="0"/>
              <a:t>1/3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b="1" dirty="0" smtClean="0"/>
              <a:t>Sistema Europeo di Banche Centrali</a:t>
            </a:r>
            <a:r>
              <a:rPr lang="it-IT" dirty="0" smtClean="0"/>
              <a:t> (SEBC) è composto dalla BCE e dalle BCN di tutti gli stati membri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L’</a:t>
            </a:r>
            <a:r>
              <a:rPr lang="it-IT" b="1" dirty="0" err="1" smtClean="0"/>
              <a:t>Eurosistema</a:t>
            </a:r>
            <a:r>
              <a:rPr lang="it-IT" dirty="0" smtClean="0"/>
              <a:t> è un sottoinsieme della SEBC composto dalla BCE e dalle BCN dei paesi aderenti all’Unione Monetaria, ad esso spetta la conduzione della politica monetaria unica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7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</a:t>
            </a:r>
            <a:r>
              <a:rPr lang="it-IT" dirty="0" err="1" smtClean="0"/>
              <a:t>Eurosistema</a:t>
            </a:r>
            <a:r>
              <a:rPr lang="it-IT" dirty="0" smtClean="0"/>
              <a:t>                           </a:t>
            </a:r>
            <a:r>
              <a:rPr lang="it-IT" sz="4000" dirty="0" smtClean="0"/>
              <a:t>2/3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it-IT" dirty="0" smtClean="0"/>
          </a:p>
          <a:p>
            <a:pPr algn="just"/>
            <a:r>
              <a:rPr lang="it-IT" dirty="0" smtClean="0"/>
              <a:t>All’interno dell’Eurosistema  le BCN </a:t>
            </a:r>
          </a:p>
          <a:p>
            <a:pPr lvl="1" algn="just"/>
            <a:r>
              <a:rPr lang="it-IT" dirty="0" smtClean="0"/>
              <a:t>concorrono  alla formulazione della PMU e la realizzano in ogni paese</a:t>
            </a:r>
          </a:p>
          <a:p>
            <a:pPr lvl="1" algn="just"/>
            <a:r>
              <a:rPr lang="it-IT" dirty="0" smtClean="0"/>
              <a:t>Sottoscrivono il capitale della BCE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Gli organi decisionali della BCE sono tre:</a:t>
            </a:r>
          </a:p>
          <a:p>
            <a:pPr lvl="1" algn="just"/>
            <a:r>
              <a:rPr lang="it-IT" dirty="0" smtClean="0"/>
              <a:t>Consiglio direttivo</a:t>
            </a:r>
          </a:p>
          <a:p>
            <a:pPr lvl="1" algn="just"/>
            <a:r>
              <a:rPr lang="it-IT" dirty="0" smtClean="0"/>
              <a:t>Comitato esecutivo</a:t>
            </a:r>
          </a:p>
          <a:p>
            <a:pPr lvl="1" algn="just"/>
            <a:r>
              <a:rPr lang="it-IT" dirty="0" smtClean="0"/>
              <a:t>Consiglio generale</a:t>
            </a:r>
          </a:p>
          <a:p>
            <a:pPr lvl="1">
              <a:buNone/>
            </a:pPr>
            <a:endParaRPr lang="it-IT" dirty="0" smtClean="0"/>
          </a:p>
          <a:p>
            <a:pPr lvl="1"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dirty="0" err="1" smtClean="0"/>
              <a:t>Eurosistema</a:t>
            </a:r>
            <a:r>
              <a:rPr lang="it-IT" dirty="0" smtClean="0"/>
              <a:t>                          </a:t>
            </a:r>
            <a:r>
              <a:rPr lang="it-IT" sz="4000" dirty="0" smtClean="0"/>
              <a:t>3/</a:t>
            </a:r>
            <a:r>
              <a:rPr lang="it-IT" sz="4000" dirty="0" err="1" smtClean="0"/>
              <a:t>3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 compiti principali dell’Eurosistema sono:</a:t>
            </a:r>
          </a:p>
          <a:p>
            <a:pPr lvl="1" algn="just"/>
            <a:endParaRPr lang="it-IT" dirty="0" smtClean="0"/>
          </a:p>
          <a:p>
            <a:pPr lvl="1" algn="just"/>
            <a:r>
              <a:rPr lang="it-IT" dirty="0" smtClean="0"/>
              <a:t>definire e attuare la PM dell’area dell’euro</a:t>
            </a:r>
          </a:p>
          <a:p>
            <a:pPr lvl="1" algn="just"/>
            <a:r>
              <a:rPr lang="it-IT" dirty="0" smtClean="0"/>
              <a:t>svolgere operazioni in cambi</a:t>
            </a:r>
          </a:p>
          <a:p>
            <a:pPr lvl="1" algn="just"/>
            <a:r>
              <a:rPr lang="it-IT" dirty="0" smtClean="0"/>
              <a:t>detenere e gestire le riserve ufficiali in valuta degli stati membri</a:t>
            </a:r>
          </a:p>
          <a:p>
            <a:pPr lvl="1" algn="just"/>
            <a:r>
              <a:rPr lang="it-IT" dirty="0" smtClean="0"/>
              <a:t>regolare il sistema dei pagamenti</a:t>
            </a:r>
          </a:p>
          <a:p>
            <a:pPr lvl="1" algn="just"/>
            <a:r>
              <a:rPr lang="it-IT" dirty="0" smtClean="0"/>
              <a:t>contribuire  alla vigilanza sugli intermediari creditizi e alla stabilità del sistema finanziario.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88EDF3-6E60-456A-AEB5-D5D5D1FA56DB}" type="slidenum">
              <a:rPr lang="it-IT" smtClean="0"/>
              <a:pPr/>
              <a:t>9</a:t>
            </a:fld>
            <a:endParaRPr lang="it-IT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</TotalTime>
  <Words>629</Words>
  <Application>Microsoft Office PowerPoint</Application>
  <PresentationFormat>Presentazione su schermo (4:3)</PresentationFormat>
  <Paragraphs>136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Equinozio</vt:lpstr>
      <vt:lpstr>LA POLITICA MONETARIA</vt:lpstr>
      <vt:lpstr>La Banca Centrale 1/2</vt:lpstr>
      <vt:lpstr>La Banca Centrale 2/2</vt:lpstr>
      <vt:lpstr>Le Banche</vt:lpstr>
      <vt:lpstr>Diapositiva 5</vt:lpstr>
      <vt:lpstr>LA POLITICA MONETARIA UNICA</vt:lpstr>
      <vt:lpstr>L’Eurosistema                           1/3</vt:lpstr>
      <vt:lpstr>L’Eurosistema                           2/3</vt:lpstr>
      <vt:lpstr>L’Eurosistema                          3/3</vt:lpstr>
      <vt:lpstr>Obiettivi della PMU</vt:lpstr>
      <vt:lpstr> Strumenti e procedure di politica monetaria                                   1/2</vt:lpstr>
      <vt:lpstr>Strumenti e procedure di politica monetaria                                   2/2</vt:lpstr>
      <vt:lpstr>Le riserve obbligatorie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POLITICA MONETARIA</dc:title>
  <dc:creator>arianna</dc:creator>
  <cp:lastModifiedBy>gabriele</cp:lastModifiedBy>
  <cp:revision>28</cp:revision>
  <dcterms:created xsi:type="dcterms:W3CDTF">2011-10-18T06:22:37Z</dcterms:created>
  <dcterms:modified xsi:type="dcterms:W3CDTF">2011-10-24T11:15:09Z</dcterms:modified>
</cp:coreProperties>
</file>