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58" r:id="rId3"/>
    <p:sldId id="257" r:id="rId4"/>
    <p:sldId id="259" r:id="rId5"/>
    <p:sldId id="266" r:id="rId6"/>
    <p:sldId id="267" r:id="rId7"/>
    <p:sldId id="268" r:id="rId8"/>
    <p:sldId id="269" r:id="rId9"/>
    <p:sldId id="260" r:id="rId10"/>
    <p:sldId id="261" r:id="rId11"/>
    <p:sldId id="262" r:id="rId12"/>
    <p:sldId id="263" r:id="rId13"/>
    <p:sldId id="264" r:id="rId14"/>
    <p:sldId id="265" r:id="rId15"/>
    <p:sldId id="270" r:id="rId16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25E78-6B1F-4931-8849-41D9A9870FBD}" type="datetimeFigureOut">
              <a:rPr lang="it-IT" smtClean="0"/>
              <a:t>16/11/2011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41703B-5ECD-4948-935C-ADFB4A3F9FB4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703B-5ECD-4948-935C-ADFB4A3F9FB4}" type="slidenum">
              <a:rPr lang="it-IT" smtClean="0"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703B-5ECD-4948-935C-ADFB4A3F9FB4}" type="slidenum">
              <a:rPr lang="it-IT" smtClean="0"/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703B-5ECD-4948-935C-ADFB4A3F9FB4}" type="slidenum">
              <a:rPr lang="it-IT" smtClean="0"/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703B-5ECD-4948-935C-ADFB4A3F9FB4}" type="slidenum">
              <a:rPr lang="it-IT" smtClean="0"/>
              <a:t>12</a:t>
            </a:fld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703B-5ECD-4948-935C-ADFB4A3F9FB4}" type="slidenum">
              <a:rPr lang="it-IT" smtClean="0"/>
              <a:t>13</a:t>
            </a:fld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703B-5ECD-4948-935C-ADFB4A3F9FB4}" type="slidenum">
              <a:rPr lang="it-IT" smtClean="0"/>
              <a:t>14</a:t>
            </a:fld>
            <a:endParaRPr 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703B-5ECD-4948-935C-ADFB4A3F9FB4}" type="slidenum">
              <a:rPr lang="it-IT" smtClean="0"/>
              <a:t>15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703B-5ECD-4948-935C-ADFB4A3F9FB4}" type="slidenum">
              <a:rPr lang="it-IT" smtClean="0"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703B-5ECD-4948-935C-ADFB4A3F9FB4}" type="slidenum">
              <a:rPr lang="it-IT" smtClean="0"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703B-5ECD-4948-935C-ADFB4A3F9FB4}" type="slidenum">
              <a:rPr lang="it-IT" smtClean="0"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703B-5ECD-4948-935C-ADFB4A3F9FB4}" type="slidenum">
              <a:rPr lang="it-IT" smtClean="0"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703B-5ECD-4948-935C-ADFB4A3F9FB4}" type="slidenum">
              <a:rPr lang="it-IT" smtClean="0"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703B-5ECD-4948-935C-ADFB4A3F9FB4}" type="slidenum">
              <a:rPr lang="it-IT" smtClean="0"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703B-5ECD-4948-935C-ADFB4A3F9FB4}" type="slidenum">
              <a:rPr lang="it-IT" smtClean="0"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1703B-5ECD-4948-935C-ADFB4A3F9FB4}" type="slidenum">
              <a:rPr lang="it-IT" smtClean="0"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e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6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F9D13F-1C5F-4594-9C71-5380AA71213C}" type="datetimeFigureOut">
              <a:rPr lang="it-IT"/>
              <a:pPr>
                <a:defRPr/>
              </a:pPr>
              <a:t>16/11/2011</a:t>
            </a:fld>
            <a:endParaRPr lang="it-IT"/>
          </a:p>
        </p:txBody>
      </p:sp>
      <p:sp>
        <p:nvSpPr>
          <p:cNvPr id="7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CBF26F-E6AD-481A-9C01-3CDE076D574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E673B-BE28-4BF3-80DF-F9F61AEAE57D}" type="datetimeFigureOut">
              <a:rPr lang="it-IT"/>
              <a:pPr>
                <a:defRPr/>
              </a:pPr>
              <a:t>16/11/2011</a:t>
            </a:fld>
            <a:endParaRPr lang="it-IT"/>
          </a:p>
        </p:txBody>
      </p:sp>
      <p:sp>
        <p:nvSpPr>
          <p:cNvPr id="5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2857E-23BE-4083-B999-49AF7D6492F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0352A-6184-4FA0-BFF1-C0736D329620}" type="datetimeFigureOut">
              <a:rPr lang="it-IT"/>
              <a:pPr>
                <a:defRPr/>
              </a:pPr>
              <a:t>16/11/2011</a:t>
            </a:fld>
            <a:endParaRPr lang="it-IT"/>
          </a:p>
        </p:txBody>
      </p:sp>
      <p:sp>
        <p:nvSpPr>
          <p:cNvPr id="5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30370-4739-4D29-93C8-57B05EF6B46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0710F-A526-4E51-A959-C5EE2356E0E0}" type="datetimeFigureOut">
              <a:rPr lang="it-IT"/>
              <a:pPr>
                <a:defRPr/>
              </a:pPr>
              <a:t>16/11/2011</a:t>
            </a:fld>
            <a:endParaRPr lang="it-IT"/>
          </a:p>
        </p:txBody>
      </p:sp>
      <p:sp>
        <p:nvSpPr>
          <p:cNvPr id="5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BD375-E048-43C9-8039-14029683EDE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tangolo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e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602B6C-09BB-4548-9E8E-E353DF7E1708}" type="datetimeFigureOut">
              <a:rPr lang="it-IT"/>
              <a:pPr>
                <a:defRPr/>
              </a:pPr>
              <a:t>16/11/2011</a:t>
            </a:fld>
            <a:endParaRPr lang="it-IT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4AD37B0-BBDA-4924-B7CB-3A2C73321D7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EA993-BE4E-4515-BA2F-E0C8DBCA3194}" type="datetimeFigureOut">
              <a:rPr lang="it-IT"/>
              <a:pPr>
                <a:defRPr/>
              </a:pPr>
              <a:t>16/11/2011</a:t>
            </a:fld>
            <a:endParaRPr lang="it-IT"/>
          </a:p>
        </p:txBody>
      </p:sp>
      <p:sp>
        <p:nvSpPr>
          <p:cNvPr id="6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FDAF4-E554-4B26-9842-55507843F50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685380-5BC9-4A28-BC28-7E4BC23207E9}" type="datetimeFigureOut">
              <a:rPr lang="it-IT"/>
              <a:pPr>
                <a:defRPr/>
              </a:pPr>
              <a:t>16/11/2011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BD7AE28-1EA4-4A83-8804-2EC9057C040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B7AB9-2C63-45A1-88EA-C3CC7BF7CE45}" type="datetimeFigureOut">
              <a:rPr lang="it-IT"/>
              <a:pPr>
                <a:defRPr/>
              </a:pPr>
              <a:t>16/11/2011</a:t>
            </a:fld>
            <a:endParaRPr lang="it-IT"/>
          </a:p>
        </p:txBody>
      </p:sp>
      <p:sp>
        <p:nvSpPr>
          <p:cNvPr id="4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A117E-EE35-4014-A515-9DBBC98C266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ttangolo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3880F5B-9386-4945-941A-6D0CE048CFCA}" type="datetimeFigureOut">
              <a:rPr lang="it-IT"/>
              <a:pPr>
                <a:defRPr/>
              </a:pPr>
              <a:t>16/11/2011</a:t>
            </a:fld>
            <a:endParaRPr lang="it-IT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106B72-C0FA-4D5F-8A38-B36558595E1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AB12704-27CF-4A86-AFA7-945AF1BEEA4D}" type="datetimeFigureOut">
              <a:rPr lang="it-IT"/>
              <a:pPr>
                <a:defRPr/>
              </a:pPr>
              <a:t>16/11/2011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450B1B-65E3-4DA8-821B-4AC38D12A6A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Elaborazione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Elaborazione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843121F-975F-4D95-B6DA-652DA0D6DFB8}" type="datetimeFigureOut">
              <a:rPr lang="it-IT"/>
              <a:pPr>
                <a:defRPr/>
              </a:pPr>
              <a:t>16/11/2011</a:t>
            </a:fld>
            <a:endParaRPr lang="it-IT"/>
          </a:p>
        </p:txBody>
      </p:sp>
      <p:sp>
        <p:nvSpPr>
          <p:cNvPr id="9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0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FD3FB8C-01E0-407E-9480-9ABC3F2A148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e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33" name="Segnaposto testo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D559ECE-AFBB-4758-973F-09B42C5DF1C1}" type="datetimeFigureOut">
              <a:rPr lang="it-IT"/>
              <a:pPr>
                <a:defRPr/>
              </a:pPr>
              <a:t>16/11/2011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9212216F-5262-4823-8D86-A2E46916639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9" r:id="rId3"/>
    <p:sldLayoutId id="2147483706" r:id="rId4"/>
    <p:sldLayoutId id="2147483710" r:id="rId5"/>
    <p:sldLayoutId id="2147483705" r:id="rId6"/>
    <p:sldLayoutId id="2147483711" r:id="rId7"/>
    <p:sldLayoutId id="2147483712" r:id="rId8"/>
    <p:sldLayoutId id="2147483713" r:id="rId9"/>
    <p:sldLayoutId id="2147483704" r:id="rId10"/>
    <p:sldLayoutId id="214748370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31925" y="620713"/>
            <a:ext cx="7407275" cy="2879725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it-IT" sz="6000" b="1" dirty="0" smtClean="0">
                <a:solidFill>
                  <a:schemeClr val="tx2">
                    <a:satMod val="130000"/>
                  </a:schemeClr>
                </a:solidFill>
              </a:rPr>
              <a:t>GLI INTERMEDIARI FINANZIARI</a:t>
            </a:r>
            <a:endParaRPr lang="it-IT" sz="60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76375" y="3500438"/>
            <a:ext cx="7405688" cy="1752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it-IT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it-IT" dirty="0" smtClean="0"/>
              <a:t>Operatori specializzati nella detenzione-negoziazione di strumenti finanziari e nella prestazione di servizi a supporto della conclusione di operazioni finanziarie.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sz="5400" dirty="0" smtClean="0">
                <a:solidFill>
                  <a:schemeClr val="tx2">
                    <a:satMod val="130000"/>
                  </a:schemeClr>
                </a:solidFill>
              </a:rPr>
              <a:t>SIM</a:t>
            </a:r>
            <a:endParaRPr lang="it-IT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2530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2400" smtClean="0"/>
          </a:p>
          <a:p>
            <a:r>
              <a:rPr lang="it-IT" sz="2400" smtClean="0"/>
              <a:t>Costituite in forma azionaria, con sede legale in Italia</a:t>
            </a:r>
          </a:p>
          <a:p>
            <a:endParaRPr lang="it-IT" sz="2400" smtClean="0"/>
          </a:p>
          <a:p>
            <a:r>
              <a:rPr lang="it-IT" sz="2400" smtClean="0"/>
              <a:t>Svolgono differenti attività finanziarie:</a:t>
            </a:r>
          </a:p>
          <a:p>
            <a:pPr lvl="1">
              <a:buFont typeface="Wingdings" pitchFamily="2" charset="2"/>
              <a:buChar char="Ø"/>
            </a:pPr>
            <a:r>
              <a:rPr lang="it-IT" sz="2400" i="1" smtClean="0"/>
              <a:t>dealing, underwriting, brokerage, selling</a:t>
            </a:r>
          </a:p>
          <a:p>
            <a:endParaRPr lang="it-IT" sz="2400" smtClean="0"/>
          </a:p>
          <a:p>
            <a:r>
              <a:rPr lang="it-IT" sz="2400" smtClean="0"/>
              <a:t>Devono garantire ai clienti requisiti di adeguatezza, correttezza, trasparenza informativa ed una gestione sana e prudente delle risorse a loro affidate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sz="5400" dirty="0" smtClean="0">
                <a:solidFill>
                  <a:schemeClr val="tx2">
                    <a:satMod val="130000"/>
                  </a:schemeClr>
                </a:solidFill>
              </a:rPr>
              <a:t>SGR</a:t>
            </a:r>
            <a:endParaRPr lang="it-IT" sz="60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3554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z="2400" smtClean="0"/>
          </a:p>
          <a:p>
            <a:r>
              <a:rPr lang="it-IT" sz="2400" smtClean="0"/>
              <a:t>Società per azioni con sede legale in Italia, ed iscritte in un apposito albo tenuto presso la Banca d’Italia</a:t>
            </a:r>
          </a:p>
          <a:p>
            <a:endParaRPr lang="it-IT" sz="2400" smtClean="0"/>
          </a:p>
          <a:p>
            <a:r>
              <a:rPr lang="it-IT" sz="2400" smtClean="0"/>
              <a:t>Svolgono attività di gestione collettiva del risparmio:</a:t>
            </a:r>
          </a:p>
          <a:p>
            <a:pPr lvl="1">
              <a:buFont typeface="Wingdings" pitchFamily="2" charset="2"/>
              <a:buChar char="Ø"/>
            </a:pPr>
            <a:r>
              <a:rPr lang="it-IT" sz="2000" smtClean="0"/>
              <a:t>Promozione, istituzione ed organizzazione dei FCI</a:t>
            </a:r>
          </a:p>
          <a:p>
            <a:pPr lvl="1">
              <a:buFont typeface="Wingdings" pitchFamily="2" charset="2"/>
              <a:buChar char="Ø"/>
            </a:pPr>
            <a:r>
              <a:rPr lang="it-IT" sz="2000" smtClean="0"/>
              <a:t>Gestione del patrimonio degli organi di investimento collettivo del risparmio (OICR)</a:t>
            </a:r>
          </a:p>
          <a:p>
            <a:pPr lvl="1">
              <a:buFont typeface="Wingdings" pitchFamily="2" charset="2"/>
              <a:buChar char="Ø"/>
            </a:pPr>
            <a:r>
              <a:rPr lang="it-IT" sz="2000" smtClean="0"/>
              <a:t>Servizi di gestione del ptf, fondi pensione e consulenza finanziaria</a:t>
            </a:r>
          </a:p>
          <a:p>
            <a:endParaRPr lang="it-IT" sz="2400" smtClean="0"/>
          </a:p>
          <a:p>
            <a:r>
              <a:rPr lang="it-IT" sz="2400" smtClean="0"/>
              <a:t>Come le SIM devono osservare la tutela dell’investitore</a:t>
            </a:r>
          </a:p>
          <a:p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sz="4800" dirty="0" smtClean="0">
                <a:solidFill>
                  <a:schemeClr val="tx2">
                    <a:satMod val="130000"/>
                  </a:schemeClr>
                </a:solidFill>
              </a:rPr>
              <a:t>Investitori Istituzionali</a:t>
            </a:r>
            <a:endParaRPr lang="it-IT" sz="4800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idx="1"/>
          </p:nvPr>
        </p:nvGraphicFramePr>
        <p:xfrm>
          <a:off x="1258888" y="2492375"/>
          <a:ext cx="7500937" cy="3965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0165"/>
                <a:gridCol w="3750165"/>
              </a:tblGrid>
              <a:tr h="676962">
                <a:tc>
                  <a:txBody>
                    <a:bodyPr/>
                    <a:lstStyle/>
                    <a:p>
                      <a:r>
                        <a:rPr lang="it-IT" b="0" u="sng" dirty="0" smtClean="0">
                          <a:solidFill>
                            <a:schemeClr val="tx1"/>
                          </a:solidFill>
                        </a:rPr>
                        <a:t>Forma</a:t>
                      </a:r>
                      <a:r>
                        <a:rPr lang="it-IT" u="sng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b="0" u="sng" baseline="0" dirty="0" smtClean="0">
                          <a:solidFill>
                            <a:schemeClr val="tx1"/>
                          </a:solidFill>
                        </a:rPr>
                        <a:t>giuridica:</a:t>
                      </a:r>
                      <a:endParaRPr lang="it-IT" b="0" u="sng" dirty="0">
                        <a:solidFill>
                          <a:schemeClr val="tx1"/>
                        </a:solidFill>
                      </a:endParaRPr>
                    </a:p>
                  </a:txBody>
                  <a:tcPr marL="82107" marR="8210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Contrattuale</a:t>
                      </a:r>
                      <a:endParaRPr lang="it-IT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Statuaria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 marL="82107" marR="82107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76962">
                <a:tc>
                  <a:txBody>
                    <a:bodyPr/>
                    <a:lstStyle/>
                    <a:p>
                      <a:r>
                        <a:rPr kumimoji="0" lang="it-IT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Variabilità</a:t>
                      </a:r>
                      <a:r>
                        <a:rPr kumimoji="0" lang="it-IT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del patrimonio:</a:t>
                      </a:r>
                    </a:p>
                    <a:p>
                      <a:endParaRPr kumimoji="0" lang="it-IT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107" marR="82107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it-IT" dirty="0" smtClean="0"/>
                        <a:t>Aperti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it-IT" dirty="0" smtClean="0"/>
                        <a:t>Chiusi</a:t>
                      </a:r>
                      <a:endParaRPr lang="it-IT" dirty="0"/>
                    </a:p>
                  </a:txBody>
                  <a:tcPr marL="82107" marR="82107"/>
                </a:tc>
              </a:tr>
              <a:tr h="967089">
                <a:tc>
                  <a:txBody>
                    <a:bodyPr/>
                    <a:lstStyle/>
                    <a:p>
                      <a:r>
                        <a:rPr lang="it-IT" u="sng" dirty="0" smtClean="0"/>
                        <a:t>Natura</a:t>
                      </a:r>
                      <a:r>
                        <a:rPr lang="it-IT" u="sng" baseline="0" dirty="0" smtClean="0"/>
                        <a:t> investimenti:</a:t>
                      </a:r>
                      <a:endParaRPr lang="it-IT" u="sng" dirty="0"/>
                    </a:p>
                  </a:txBody>
                  <a:tcPr marL="82107" marR="82107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it-IT" dirty="0" smtClean="0"/>
                        <a:t>Mobiliari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it-IT" dirty="0" smtClean="0"/>
                        <a:t>Immobiliari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it-IT" dirty="0" smtClean="0"/>
                        <a:t>Speculativi</a:t>
                      </a:r>
                      <a:endParaRPr lang="it-IT" dirty="0"/>
                    </a:p>
                  </a:txBody>
                  <a:tcPr marL="82107" marR="82107"/>
                </a:tc>
              </a:tr>
              <a:tr h="967089">
                <a:tc>
                  <a:txBody>
                    <a:bodyPr/>
                    <a:lstStyle/>
                    <a:p>
                      <a:pPr algn="l"/>
                      <a:r>
                        <a:rPr lang="it-IT" u="sng" dirty="0" smtClean="0"/>
                        <a:t>Modalità di sottoscrizione:</a:t>
                      </a:r>
                      <a:endParaRPr lang="it-IT" u="sng" dirty="0"/>
                    </a:p>
                  </a:txBody>
                  <a:tcPr marL="82107" marR="8210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dirty="0" smtClean="0"/>
                        <a:t>Libera (a discrezione del sottoscrittore)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it-IT" dirty="0" smtClean="0"/>
                        <a:t>A versamento periodico</a:t>
                      </a:r>
                    </a:p>
                  </a:txBody>
                  <a:tcPr marL="82107" marR="82107"/>
                </a:tc>
              </a:tr>
              <a:tr h="676962">
                <a:tc>
                  <a:txBody>
                    <a:bodyPr/>
                    <a:lstStyle/>
                    <a:p>
                      <a:pPr algn="l"/>
                      <a:r>
                        <a:rPr lang="it-IT" u="sng" dirty="0" smtClean="0"/>
                        <a:t>Grado di apertura</a:t>
                      </a:r>
                      <a:r>
                        <a:rPr lang="it-IT" u="sng" baseline="0" dirty="0" smtClean="0"/>
                        <a:t> al pubblico:</a:t>
                      </a:r>
                      <a:endParaRPr lang="it-IT" u="sng" dirty="0"/>
                    </a:p>
                  </a:txBody>
                  <a:tcPr marL="82107" marR="82107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it-IT" dirty="0" smtClean="0"/>
                        <a:t>Riservati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it-IT" dirty="0" smtClean="0"/>
                        <a:t>Non riservati</a:t>
                      </a:r>
                      <a:endParaRPr lang="it-IT" dirty="0"/>
                    </a:p>
                  </a:txBody>
                  <a:tcPr marL="82107" marR="82107"/>
                </a:tc>
              </a:tr>
            </a:tbl>
          </a:graphicData>
        </a:graphic>
      </p:graphicFrame>
      <p:sp>
        <p:nvSpPr>
          <p:cNvPr id="24598" name="CasellaDiTesto 6"/>
          <p:cNvSpPr txBox="1">
            <a:spLocks noChangeArrowheads="1"/>
          </p:cNvSpPr>
          <p:nvPr/>
        </p:nvSpPr>
        <p:spPr bwMode="auto">
          <a:xfrm>
            <a:off x="1331913" y="1557338"/>
            <a:ext cx="7488237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100">
                <a:latin typeface="Gill Sans MT" pitchFamily="34" charset="0"/>
              </a:rPr>
              <a:t>Sono i cosiddetti organi di investimento collettivi del risparmio (OICR).  Sono classificati in base alla: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>
                <a:solidFill>
                  <a:schemeClr val="tx2">
                    <a:satMod val="130000"/>
                  </a:schemeClr>
                </a:solidFill>
              </a:rPr>
              <a:t>I principali </a:t>
            </a:r>
            <a:r>
              <a:rPr lang="it-IT" sz="4800" dirty="0" smtClean="0">
                <a:solidFill>
                  <a:schemeClr val="tx2">
                    <a:satMod val="130000"/>
                  </a:schemeClr>
                </a:solidFill>
              </a:rPr>
              <a:t>OICR </a:t>
            </a:r>
            <a:r>
              <a:rPr lang="it-IT" sz="2000" dirty="0" smtClean="0">
                <a:solidFill>
                  <a:schemeClr val="tx2">
                    <a:satMod val="130000"/>
                  </a:schemeClr>
                </a:solidFill>
              </a:rPr>
              <a:t>1/2</a:t>
            </a:r>
            <a:endParaRPr lang="it-IT" sz="20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100" y="1700213"/>
            <a:ext cx="7499350" cy="4548187"/>
          </a:xfrm>
        </p:spPr>
        <p:txBody>
          <a:bodyPr>
            <a:normAutofit fontScale="925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it-IT" dirty="0" smtClean="0"/>
              <a:t>Fondi comuni mobiliari aperti:</a:t>
            </a:r>
          </a:p>
          <a:p>
            <a:pPr marL="640080" lvl="1" indent="-237744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t-IT" sz="2400" dirty="0" smtClean="0"/>
              <a:t>Promossi da SGR che impiegano risorse dei partecipanti</a:t>
            </a:r>
          </a:p>
          <a:p>
            <a:pPr marL="640080" lvl="1" indent="-237744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t-IT" sz="2400" dirty="0" smtClean="0"/>
              <a:t>I partecipanti possiedono quote di ugual valore ed diritti</a:t>
            </a:r>
          </a:p>
          <a:p>
            <a:pPr marL="640080" lvl="1" indent="-237744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t-IT" sz="2400" dirty="0" smtClean="0"/>
              <a:t>Il patrimonio del fondo è custodito dalla banca depositaria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it-IT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it-IT" dirty="0" smtClean="0"/>
              <a:t>Fondi comuni mobiliari chiusi:</a:t>
            </a:r>
          </a:p>
          <a:p>
            <a:pPr marL="640080" lvl="1" indent="-237744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t-IT" sz="2200" dirty="0" smtClean="0"/>
              <a:t>Non prevedono la possibilità di sottoscrivere e riscattare quote in qualsiasi momento</a:t>
            </a:r>
          </a:p>
          <a:p>
            <a:pPr marL="640080" lvl="1" indent="-237744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t-IT" sz="2200" dirty="0" smtClean="0"/>
              <a:t>Consentono il rimborso di quote solo a scadenza determinate (</a:t>
            </a:r>
            <a:r>
              <a:rPr lang="it-IT" sz="2200" dirty="0" err="1" smtClean="0"/>
              <a:t>medio-lungo</a:t>
            </a:r>
            <a:r>
              <a:rPr lang="it-IT" sz="2200" dirty="0" smtClean="0"/>
              <a:t> periodo)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egnaposto contenuto 2"/>
          <p:cNvSpPr>
            <a:spLocks noGrp="1"/>
          </p:cNvSpPr>
          <p:nvPr>
            <p:ph idx="1"/>
          </p:nvPr>
        </p:nvSpPr>
        <p:spPr>
          <a:xfrm>
            <a:off x="1435100" y="1628775"/>
            <a:ext cx="7499350" cy="4752975"/>
          </a:xfrm>
        </p:spPr>
        <p:txBody>
          <a:bodyPr/>
          <a:lstStyle/>
          <a:p>
            <a:r>
              <a:rPr lang="it-IT" smtClean="0"/>
              <a:t>Fondi comuni immobiliari:</a:t>
            </a:r>
          </a:p>
          <a:p>
            <a:pPr lvl="1">
              <a:buFont typeface="Wingdings" pitchFamily="2" charset="2"/>
              <a:buChar char="Ø"/>
            </a:pPr>
            <a:r>
              <a:rPr lang="it-IT" sz="2000" smtClean="0"/>
              <a:t>Trasformano gli investimenti immobiliari in titoli facilmente liquidabili</a:t>
            </a:r>
          </a:p>
          <a:p>
            <a:pPr lvl="1">
              <a:buFont typeface="Wingdings" pitchFamily="2" charset="2"/>
              <a:buChar char="Ø"/>
            </a:pPr>
            <a:r>
              <a:rPr lang="it-IT" sz="2000" smtClean="0"/>
              <a:t>Possono essere sia aperti che chiusi</a:t>
            </a:r>
          </a:p>
          <a:p>
            <a:pPr lvl="1">
              <a:buFont typeface="Wingdings" pitchFamily="2" charset="2"/>
              <a:buChar char="Ø"/>
            </a:pPr>
            <a:r>
              <a:rPr lang="it-IT" sz="2000" smtClean="0"/>
              <a:t>Investimenti di lungo periodo</a:t>
            </a:r>
          </a:p>
          <a:p>
            <a:r>
              <a:rPr lang="it-IT" smtClean="0"/>
              <a:t>Società di investimento a capitale variabile (SICAV)</a:t>
            </a:r>
          </a:p>
          <a:p>
            <a:pPr lvl="1">
              <a:buFont typeface="Wingdings" pitchFamily="2" charset="2"/>
              <a:buChar char="Ø"/>
            </a:pPr>
            <a:r>
              <a:rPr lang="it-IT" sz="2000" smtClean="0"/>
              <a:t>Organismi di investimento collettivo in valori mobili di tipo statutario a capitale variabile</a:t>
            </a:r>
          </a:p>
          <a:p>
            <a:r>
              <a:rPr lang="it-IT" smtClean="0"/>
              <a:t>Fondi pensione</a:t>
            </a:r>
          </a:p>
        </p:txBody>
      </p:sp>
      <p:sp>
        <p:nvSpPr>
          <p:cNvPr id="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it-IT" dirty="0" smtClean="0">
                <a:solidFill>
                  <a:schemeClr val="tx2">
                    <a:satMod val="130000"/>
                  </a:schemeClr>
                </a:solidFill>
              </a:rPr>
              <a:t>I principali </a:t>
            </a:r>
            <a:r>
              <a:rPr lang="it-IT" sz="4800" dirty="0" smtClean="0">
                <a:solidFill>
                  <a:schemeClr val="tx2">
                    <a:satMod val="130000"/>
                  </a:schemeClr>
                </a:solidFill>
              </a:rPr>
              <a:t>OICR </a:t>
            </a:r>
            <a:r>
              <a:rPr lang="it-IT" sz="2000" dirty="0" smtClean="0">
                <a:solidFill>
                  <a:schemeClr val="tx2">
                    <a:satMod val="130000"/>
                  </a:schemeClr>
                </a:solidFill>
              </a:rPr>
              <a:t>2/</a:t>
            </a:r>
            <a:r>
              <a:rPr lang="it-IT" sz="2000" dirty="0" err="1" smtClean="0">
                <a:solidFill>
                  <a:schemeClr val="tx2">
                    <a:satMod val="130000"/>
                  </a:schemeClr>
                </a:solidFill>
              </a:rPr>
              <a:t>2</a:t>
            </a:r>
            <a:endParaRPr lang="it-IT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egnaposto contenuto 2"/>
          <p:cNvSpPr>
            <a:spLocks noGrp="1"/>
          </p:cNvSpPr>
          <p:nvPr>
            <p:ph idx="1"/>
          </p:nvPr>
        </p:nvSpPr>
        <p:spPr>
          <a:xfrm>
            <a:off x="1435100" y="765175"/>
            <a:ext cx="7499350" cy="54832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it-IT" smtClean="0"/>
          </a:p>
          <a:p>
            <a:pPr algn="ctr">
              <a:buFont typeface="Wingdings 2" pitchFamily="18" charset="2"/>
              <a:buNone/>
            </a:pPr>
            <a:endParaRPr lang="it-IT" smtClean="0"/>
          </a:p>
          <a:p>
            <a:pPr algn="ctr">
              <a:buFont typeface="Wingdings 2" pitchFamily="18" charset="2"/>
              <a:buNone/>
            </a:pPr>
            <a:r>
              <a:rPr lang="it-IT" smtClean="0"/>
              <a:t>Realizzato da:</a:t>
            </a:r>
          </a:p>
          <a:p>
            <a:pPr algn="ctr">
              <a:buFont typeface="Wingdings 2" pitchFamily="18" charset="2"/>
              <a:buNone/>
            </a:pPr>
            <a:r>
              <a:rPr lang="it-IT" smtClean="0"/>
              <a:t>Mauro De Spirito – 711101</a:t>
            </a:r>
          </a:p>
          <a:p>
            <a:pPr algn="ctr">
              <a:buFont typeface="Wingdings 2" pitchFamily="18" charset="2"/>
              <a:buNone/>
            </a:pPr>
            <a:r>
              <a:rPr lang="it-IT" smtClean="0"/>
              <a:t>Aziz El Yousfi – 711096</a:t>
            </a:r>
          </a:p>
          <a:p>
            <a:pPr algn="ctr">
              <a:buFont typeface="Wingdings 2" pitchFamily="18" charset="2"/>
              <a:buNone/>
            </a:pPr>
            <a:r>
              <a:rPr lang="it-IT" smtClean="0"/>
              <a:t>David Bellato – 711487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>
                <a:solidFill>
                  <a:schemeClr val="tx2">
                    <a:satMod val="130000"/>
                  </a:schemeClr>
                </a:solidFill>
              </a:rPr>
              <a:t>Perché esistono? Che funzioni hanno?</a:t>
            </a:r>
            <a:endParaRPr lang="it-IT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1925" y="1849438"/>
            <a:ext cx="7407275" cy="3595687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it-IT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it-IT" sz="2000" dirty="0" smtClean="0"/>
              <a:t>Nel trasferimento delle risorse tra i diversi operatori finali, gli intermediari hanno assunto un ruolo fondamentale.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it-IT" sz="2000" dirty="0" smtClean="0"/>
              <a:t> Hanno un’importante funzione allocativa (ex-ante, ex-post)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it-IT" sz="2000" dirty="0" smtClean="0"/>
              <a:t> Abbattono i costi di transazione e le asimmetrie informative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it-IT" sz="2000" dirty="0" smtClean="0"/>
              <a:t> Riducono l’incertezza delle operazioni finanziarie.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it-IT" sz="200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it-IT" sz="2000" dirty="0" smtClean="0"/>
              <a:t>La contemporanea presenza di questi fattori strutturali è alla base dell’esistenza degli intermediari finanziari.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>
                <a:solidFill>
                  <a:schemeClr val="tx2">
                    <a:satMod val="130000"/>
                  </a:schemeClr>
                </a:solidFill>
              </a:rPr>
              <a:t>Suddivisione degli intermediari</a:t>
            </a:r>
            <a:endParaRPr lang="it-IT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5362" name="Segnaposto testo 2"/>
          <p:cNvSpPr>
            <a:spLocks noGrp="1"/>
          </p:cNvSpPr>
          <p:nvPr>
            <p:ph type="body" idx="1"/>
          </p:nvPr>
        </p:nvSpPr>
        <p:spPr>
          <a:xfrm>
            <a:off x="468313" y="1557338"/>
            <a:ext cx="4022725" cy="639762"/>
          </a:xfrm>
        </p:spPr>
        <p:txBody>
          <a:bodyPr/>
          <a:lstStyle/>
          <a:p>
            <a:pPr marL="63500"/>
            <a:r>
              <a:rPr lang="it-IT" smtClean="0"/>
              <a:t>CANALE INDIRETTO</a:t>
            </a:r>
          </a:p>
        </p:txBody>
      </p:sp>
      <p:sp>
        <p:nvSpPr>
          <p:cNvPr id="15363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3438" y="1557338"/>
            <a:ext cx="4024312" cy="639762"/>
          </a:xfrm>
        </p:spPr>
        <p:txBody>
          <a:bodyPr/>
          <a:lstStyle/>
          <a:p>
            <a:pPr marL="63500"/>
            <a:r>
              <a:rPr lang="it-IT" smtClean="0"/>
              <a:t>CANALE DIRETTO</a:t>
            </a:r>
          </a:p>
        </p:txBody>
      </p:sp>
      <p:sp>
        <p:nvSpPr>
          <p:cNvPr id="15364" name="Segnaposto contenuto 4"/>
          <p:cNvSpPr>
            <a:spLocks noGrp="1"/>
          </p:cNvSpPr>
          <p:nvPr>
            <p:ph sz="quarter" idx="2"/>
          </p:nvPr>
        </p:nvSpPr>
        <p:spPr>
          <a:xfrm>
            <a:off x="4643438" y="2276475"/>
            <a:ext cx="4024312" cy="4114800"/>
          </a:xfrm>
        </p:spPr>
        <p:txBody>
          <a:bodyPr/>
          <a:lstStyle/>
          <a:p>
            <a:pPr marL="392113" indent="-273050">
              <a:buFont typeface="Wingdings 2" pitchFamily="18" charset="2"/>
              <a:buNone/>
            </a:pPr>
            <a:r>
              <a:rPr lang="it-IT" sz="1800" smtClean="0"/>
              <a:t>Sono definiti Intermediari Mobiliari</a:t>
            </a:r>
          </a:p>
          <a:p>
            <a:pPr marL="392113" indent="-273050">
              <a:buFont typeface="Wingdings 2" pitchFamily="18" charset="2"/>
              <a:buNone/>
            </a:pPr>
            <a:endParaRPr lang="it-IT" sz="1800" smtClean="0"/>
          </a:p>
          <a:p>
            <a:pPr marL="392113" indent="-273050"/>
            <a:r>
              <a:rPr lang="it-IT" sz="1800" smtClean="0"/>
              <a:t>Offrono servizi di supporto agli operatori finali relativi al:</a:t>
            </a:r>
          </a:p>
          <a:p>
            <a:pPr marL="392113" indent="-273050">
              <a:buFont typeface="Wingdings" pitchFamily="2" charset="2"/>
              <a:buChar char="Ø"/>
            </a:pPr>
            <a:r>
              <a:rPr lang="it-IT" sz="1800" smtClean="0"/>
              <a:t>Mkt primario (collocamento di s.f.)</a:t>
            </a:r>
          </a:p>
          <a:p>
            <a:pPr marL="392113" indent="-273050">
              <a:buFont typeface="Wingdings" pitchFamily="2" charset="2"/>
              <a:buChar char="Ø"/>
            </a:pPr>
            <a:r>
              <a:rPr lang="it-IT" sz="1800" smtClean="0"/>
              <a:t>Mkt secondario (trading)</a:t>
            </a:r>
          </a:p>
          <a:p>
            <a:pPr marL="392113" indent="-273050">
              <a:buFont typeface="Wingdings" pitchFamily="2" charset="2"/>
              <a:buChar char="Ø"/>
            </a:pPr>
            <a:r>
              <a:rPr lang="it-IT" sz="1800" smtClean="0"/>
              <a:t>Asset management (consulenza e gestione di ptf)</a:t>
            </a:r>
          </a:p>
          <a:p>
            <a:pPr marL="392113" indent="-273050"/>
            <a:endParaRPr lang="it-IT" sz="1800" smtClean="0"/>
          </a:p>
          <a:p>
            <a:pPr marL="392113" indent="-273050"/>
            <a:endParaRPr lang="it-IT" sz="1800" smtClean="0"/>
          </a:p>
        </p:txBody>
      </p:sp>
      <p:sp>
        <p:nvSpPr>
          <p:cNvPr id="15365" name="Segnaposto contenuto 5"/>
          <p:cNvSpPr>
            <a:spLocks noGrp="1"/>
          </p:cNvSpPr>
          <p:nvPr>
            <p:ph sz="quarter" idx="4"/>
          </p:nvPr>
        </p:nvSpPr>
        <p:spPr>
          <a:xfrm>
            <a:off x="468313" y="2276475"/>
            <a:ext cx="4022725" cy="4114800"/>
          </a:xfrm>
        </p:spPr>
        <p:txBody>
          <a:bodyPr/>
          <a:lstStyle/>
          <a:p>
            <a:pPr marL="392113" indent="-273050"/>
            <a:r>
              <a:rPr lang="it-IT" sz="1800" smtClean="0"/>
              <a:t>Intervengono con il proprio bilancio per conciliare le esigenze degli operatori finali.</a:t>
            </a:r>
          </a:p>
          <a:p>
            <a:pPr marL="392113" indent="-273050"/>
            <a:r>
              <a:rPr lang="it-IT" sz="1800" smtClean="0"/>
              <a:t>Trasformano rischi e scadenze.</a:t>
            </a:r>
          </a:p>
          <a:p>
            <a:pPr marL="392113" indent="-273050"/>
            <a:r>
              <a:rPr lang="it-IT" sz="1800" smtClean="0"/>
              <a:t>Riducono il livello di aleatorietà delle operazioni finanziarie.</a:t>
            </a:r>
          </a:p>
          <a:p>
            <a:pPr marL="392113" indent="-273050">
              <a:buFont typeface="Wingdings 2" pitchFamily="18" charset="2"/>
              <a:buNone/>
            </a:pPr>
            <a:endParaRPr lang="it-IT" sz="1800" smtClean="0"/>
          </a:p>
          <a:p>
            <a:pPr marL="392113" indent="-273050">
              <a:buFont typeface="Wingdings 2" pitchFamily="18" charset="2"/>
              <a:buNone/>
            </a:pPr>
            <a:r>
              <a:rPr lang="it-IT" sz="1800" smtClean="0"/>
              <a:t>Vi sono intermediari:</a:t>
            </a:r>
          </a:p>
          <a:p>
            <a:pPr marL="392113" indent="-273050">
              <a:buFont typeface="Wingdings" pitchFamily="2" charset="2"/>
              <a:buChar char="Ø"/>
            </a:pPr>
            <a:r>
              <a:rPr lang="it-IT" sz="1800" smtClean="0"/>
              <a:t>Creditizi (bancari e non bancari)</a:t>
            </a:r>
          </a:p>
          <a:p>
            <a:pPr marL="392113" indent="-273050">
              <a:buFont typeface="Wingdings" pitchFamily="2" charset="2"/>
              <a:buChar char="Ø"/>
            </a:pPr>
            <a:r>
              <a:rPr lang="it-IT" sz="1800" smtClean="0"/>
              <a:t>Di partecipazione ed investimento</a:t>
            </a:r>
          </a:p>
          <a:p>
            <a:pPr marL="392113" indent="-273050">
              <a:buFont typeface="Wingdings" pitchFamily="2" charset="2"/>
              <a:buChar char="Ø"/>
            </a:pPr>
            <a:r>
              <a:rPr lang="it-IT" sz="1800" smtClean="0"/>
              <a:t>Assicurativi e previdenziali</a:t>
            </a:r>
          </a:p>
          <a:p>
            <a:pPr marL="392113" indent="-273050"/>
            <a:endParaRPr lang="it-IT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z="4000" dirty="0" smtClean="0">
                <a:solidFill>
                  <a:schemeClr val="tx2">
                    <a:satMod val="130000"/>
                  </a:schemeClr>
                </a:solidFill>
              </a:rPr>
              <a:t>Intermediari del canale indiretto </a:t>
            </a:r>
            <a:r>
              <a:rPr lang="it-IT" sz="2000" dirty="0" smtClean="0">
                <a:solidFill>
                  <a:schemeClr val="tx2">
                    <a:satMod val="130000"/>
                  </a:schemeClr>
                </a:solidFill>
              </a:rPr>
              <a:t>1/4</a:t>
            </a:r>
            <a:endParaRPr lang="it-IT" sz="20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6386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endParaRPr lang="it-IT" sz="2400" u="sng" smtClean="0"/>
          </a:p>
          <a:p>
            <a:pPr>
              <a:buFont typeface="Wingdings" pitchFamily="2" charset="2"/>
              <a:buChar char="q"/>
            </a:pPr>
            <a:r>
              <a:rPr lang="it-IT" u="sng" smtClean="0"/>
              <a:t>INTERMEDIARI  CREDITIZI bancari</a:t>
            </a:r>
          </a:p>
          <a:p>
            <a:pPr>
              <a:buFont typeface="Wingdings 2" pitchFamily="18" charset="2"/>
              <a:buNone/>
            </a:pPr>
            <a:r>
              <a:rPr lang="it-IT" sz="2000" smtClean="0"/>
              <a:t>L’attività tipica consiste nell’esercizio congiunto della concessione di prestiti, della raccolta di fondi, dalla produzione di proprie passività (funzione monetaria).  I rapporti finanziari sono nettamente separati, ma coordinati e amministrati in via unitaria a pieno rischio della banca.</a:t>
            </a:r>
          </a:p>
          <a:p>
            <a:pPr>
              <a:buFont typeface="Wingdings 2" pitchFamily="18" charset="2"/>
              <a:buNone/>
            </a:pPr>
            <a:endParaRPr lang="it-IT" sz="2000" smtClean="0"/>
          </a:p>
          <a:p>
            <a:pPr>
              <a:buFont typeface="Wingdings 2" pitchFamily="18" charset="2"/>
              <a:buNone/>
            </a:pPr>
            <a:r>
              <a:rPr lang="it-IT" sz="2000" smtClean="0"/>
              <a:t>Possono avere assetti societari-organizzativi:</a:t>
            </a:r>
          </a:p>
          <a:p>
            <a:r>
              <a:rPr lang="it-IT" sz="2000" smtClean="0"/>
              <a:t>Federali (capogruppo;  banche-rete;  società prodotto;  società servizi)</a:t>
            </a:r>
          </a:p>
          <a:p>
            <a:r>
              <a:rPr lang="it-IT" sz="2000" smtClean="0"/>
              <a:t>Divisionali (organizzato per segmenti di clientela)</a:t>
            </a:r>
          </a:p>
          <a:p>
            <a:pPr lvl="1">
              <a:buFont typeface="Wingdings" pitchFamily="2" charset="2"/>
              <a:buChar char="ü"/>
            </a:pPr>
            <a:r>
              <a:rPr lang="it-IT" sz="1400" smtClean="0"/>
              <a:t>div. Retail; div.Corporate; div.Private; div.Istituzioni Finanziarie e Pubblica Amministrazione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z="4000" dirty="0" smtClean="0">
                <a:solidFill>
                  <a:schemeClr val="tx2">
                    <a:satMod val="130000"/>
                  </a:schemeClr>
                </a:solidFill>
              </a:rPr>
              <a:t>Intermediari del canale indiretto </a:t>
            </a:r>
            <a:r>
              <a:rPr lang="it-IT" sz="2000" dirty="0" smtClean="0">
                <a:solidFill>
                  <a:schemeClr val="tx2">
                    <a:satMod val="130000"/>
                  </a:schemeClr>
                </a:solidFill>
              </a:rPr>
              <a:t>2/4</a:t>
            </a:r>
            <a:r>
              <a:rPr lang="it-IT" sz="4000" dirty="0" smtClean="0">
                <a:solidFill>
                  <a:schemeClr val="tx2">
                    <a:satMod val="130000"/>
                  </a:schemeClr>
                </a:solidFill>
              </a:rPr>
              <a:t>	</a:t>
            </a:r>
            <a:endParaRPr lang="it-IT" sz="40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478948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q"/>
            </a:pPr>
            <a:endParaRPr lang="it-IT" sz="2000" u="sng" smtClean="0"/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it-IT" sz="2900" u="sng" smtClean="0"/>
              <a:t>GLI INTERMEDIARI CREDITIZI non bancari: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it-IT" sz="2400" smtClean="0"/>
              <a:t>Società di leasing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it-IT" sz="2400" smtClean="0"/>
              <a:t>Società di factoring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r>
              <a:rPr lang="it-IT" sz="2400" smtClean="0"/>
              <a:t>Società di credito al consumo</a:t>
            </a:r>
          </a:p>
          <a:p>
            <a:pPr>
              <a:lnSpc>
                <a:spcPct val="80000"/>
              </a:lnSpc>
            </a:pPr>
            <a:endParaRPr lang="it-IT" sz="2000" smtClean="0"/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it-IT" sz="2000" smtClean="0"/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it-IT" sz="2800" smtClean="0"/>
              <a:t>Sono accomunati dal divieto di raccolta di risparmio tra il pubblico.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it-IT" sz="2800" smtClean="0"/>
              <a:t>Svolgono un attività specializzata, imperniata sulla concessione di particolari forme di finanziamento.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it-IT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z="4000" dirty="0" smtClean="0">
                <a:solidFill>
                  <a:schemeClr val="tx2">
                    <a:satMod val="130000"/>
                  </a:schemeClr>
                </a:solidFill>
              </a:rPr>
              <a:t>Intermediari del canale indiretto </a:t>
            </a:r>
            <a:r>
              <a:rPr lang="it-IT" sz="1800" dirty="0" smtClean="0">
                <a:solidFill>
                  <a:schemeClr val="tx2">
                    <a:satMod val="130000"/>
                  </a:schemeClr>
                </a:solidFill>
              </a:rPr>
              <a:t>3/4	</a:t>
            </a:r>
            <a:endParaRPr lang="it-IT" sz="1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1981200"/>
          </a:xfrm>
        </p:spPr>
        <p:txBody>
          <a:bodyPr>
            <a:normAutofit fontScale="92500"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it-IT" sz="1800" dirty="0" smtClean="0"/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it-IT" sz="3500" u="sng" dirty="0" smtClean="0"/>
              <a:t>GLI INTERMEDIARI FINANZIARI </a:t>
            </a:r>
            <a:r>
              <a:rPr lang="it-IT" sz="3500" u="sng" dirty="0" err="1" smtClean="0"/>
              <a:t>DI</a:t>
            </a:r>
            <a:r>
              <a:rPr lang="it-IT" sz="3500" u="sng" dirty="0" smtClean="0"/>
              <a:t> PARTECIPAZIONE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it-IT" sz="1800" dirty="0" smtClean="0"/>
              <a:t>	</a:t>
            </a:r>
            <a:r>
              <a:rPr lang="it-IT" sz="2400" dirty="0" smtClean="0"/>
              <a:t>Svolgono un attività d’intermediazione imperniata sull’assunzione di partecipazione azionarie in imprese</a:t>
            </a:r>
          </a:p>
        </p:txBody>
      </p:sp>
      <p:sp>
        <p:nvSpPr>
          <p:cNvPr id="18435" name="CasellaDiTesto 3"/>
          <p:cNvSpPr txBox="1">
            <a:spLocks noChangeArrowheads="1"/>
          </p:cNvSpPr>
          <p:nvPr/>
        </p:nvSpPr>
        <p:spPr bwMode="auto">
          <a:xfrm>
            <a:off x="1476375" y="3644900"/>
            <a:ext cx="35274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 sz="2000">
              <a:latin typeface="Gill Sans MT" pitchFamily="34" charset="0"/>
            </a:endParaRPr>
          </a:p>
          <a:p>
            <a:r>
              <a:rPr lang="it-IT" sz="2000">
                <a:latin typeface="Gill Sans MT" pitchFamily="34" charset="0"/>
              </a:rPr>
              <a:t>Società di capitali che effettuano investimenti mobiliari con il fine di esercitare il controllo di altre imprese:</a:t>
            </a:r>
          </a:p>
          <a:p>
            <a:pPr>
              <a:buFont typeface="Arial" charset="0"/>
              <a:buChar char="•"/>
            </a:pPr>
            <a:r>
              <a:rPr lang="it-IT" sz="2000">
                <a:latin typeface="Gill Sans MT" pitchFamily="34" charset="0"/>
              </a:rPr>
              <a:t>Holding</a:t>
            </a:r>
          </a:p>
        </p:txBody>
      </p:sp>
      <p:sp>
        <p:nvSpPr>
          <p:cNvPr id="18436" name="CasellaDiTesto 4"/>
          <p:cNvSpPr txBox="1">
            <a:spLocks noChangeArrowheads="1"/>
          </p:cNvSpPr>
          <p:nvPr/>
        </p:nvSpPr>
        <p:spPr bwMode="auto">
          <a:xfrm>
            <a:off x="5219700" y="3644900"/>
            <a:ext cx="3673475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>
              <a:latin typeface="Gill Sans MT" pitchFamily="34" charset="0"/>
            </a:endParaRPr>
          </a:p>
          <a:p>
            <a:r>
              <a:rPr lang="it-IT" sz="2000">
                <a:latin typeface="Gill Sans MT" pitchFamily="34" charset="0"/>
              </a:rPr>
              <a:t>Istituzioni finanziarie che svolgono attività di promozione dello sviluppo imprese:</a:t>
            </a:r>
          </a:p>
          <a:p>
            <a:pPr>
              <a:buFont typeface="Arial" charset="0"/>
              <a:buChar char="•"/>
            </a:pPr>
            <a:r>
              <a:rPr lang="it-IT" sz="2000">
                <a:latin typeface="Gill Sans MT" pitchFamily="34" charset="0"/>
              </a:rPr>
              <a:t>Merchant banks</a:t>
            </a:r>
          </a:p>
          <a:p>
            <a:pPr>
              <a:buFont typeface="Arial" charset="0"/>
              <a:buChar char="•"/>
            </a:pPr>
            <a:r>
              <a:rPr lang="it-IT" sz="2000">
                <a:latin typeface="Gill Sans MT" pitchFamily="34" charset="0"/>
              </a:rPr>
              <a:t>Venture capital</a:t>
            </a:r>
          </a:p>
          <a:p>
            <a:pPr>
              <a:buFont typeface="Arial" charset="0"/>
              <a:buChar char="•"/>
            </a:pPr>
            <a:r>
              <a:rPr lang="it-IT" sz="2000">
                <a:latin typeface="Gill Sans MT" pitchFamily="34" charset="0"/>
              </a:rPr>
              <a:t>Società finanziarie regionali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z="4000" dirty="0" smtClean="0">
                <a:solidFill>
                  <a:schemeClr val="tx2">
                    <a:satMod val="130000"/>
                  </a:schemeClr>
                </a:solidFill>
              </a:rPr>
              <a:t>Intermediari del canale indiretto </a:t>
            </a:r>
            <a:r>
              <a:rPr lang="it-IT" sz="2000" dirty="0" smtClean="0">
                <a:solidFill>
                  <a:schemeClr val="tx2">
                    <a:satMod val="130000"/>
                  </a:schemeClr>
                </a:solidFill>
              </a:rPr>
              <a:t>4/</a:t>
            </a:r>
            <a:r>
              <a:rPr lang="it-IT" sz="2000" dirty="0" err="1" smtClean="0">
                <a:solidFill>
                  <a:schemeClr val="tx2">
                    <a:satMod val="130000"/>
                  </a:schemeClr>
                </a:solidFill>
              </a:rPr>
              <a:t>4</a:t>
            </a:r>
            <a:r>
              <a:rPr lang="it-IT" sz="4000" dirty="0" smtClean="0">
                <a:solidFill>
                  <a:schemeClr val="tx2">
                    <a:satMod val="130000"/>
                  </a:schemeClr>
                </a:solidFill>
              </a:rPr>
              <a:t>	</a:t>
            </a:r>
            <a:endParaRPr lang="it-IT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it-IT" u="sng" dirty="0" smtClean="0"/>
              <a:t>GLI INTERMEDIARI ASSICURATIVI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it-IT" dirty="0" smtClean="0"/>
              <a:t>Sotto il profilo tecnico-assicurativo si dividono:</a:t>
            </a:r>
          </a:p>
          <a:p>
            <a:pPr marL="640080" lvl="1" indent="-237744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t-IT" dirty="0" smtClean="0"/>
              <a:t>Assicurazioni ramo vita</a:t>
            </a:r>
          </a:p>
          <a:p>
            <a:pPr marL="640080" lvl="1" indent="-237744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t-IT" dirty="0" smtClean="0"/>
              <a:t>Assicurazioni ramo danni</a:t>
            </a:r>
          </a:p>
          <a:p>
            <a:pPr marL="640080" lvl="1" indent="-237744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it-IT" dirty="0" smtClean="0"/>
              <a:t>Istituti di previdenza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it-IT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it-IT" dirty="0" smtClean="0"/>
              <a:t>L’attività di assicurazione comprende anche un profilo gestionale di natura patrimoniale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>
                <a:solidFill>
                  <a:schemeClr val="tx2">
                    <a:satMod val="130000"/>
                  </a:schemeClr>
                </a:solidFill>
              </a:rPr>
              <a:t>Intermediari del canale diretto </a:t>
            </a:r>
            <a:r>
              <a:rPr lang="it-IT" sz="2000" dirty="0" smtClean="0">
                <a:solidFill>
                  <a:schemeClr val="tx2">
                    <a:satMod val="130000"/>
                  </a:schemeClr>
                </a:solidFill>
              </a:rPr>
              <a:t>1/2</a:t>
            </a:r>
            <a:endParaRPr lang="it-IT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0482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endParaRPr lang="it-IT" sz="2800" u="sng" smtClean="0"/>
          </a:p>
          <a:p>
            <a:pPr>
              <a:buFont typeface="Wingdings" pitchFamily="2" charset="2"/>
              <a:buChar char="q"/>
            </a:pPr>
            <a:r>
              <a:rPr lang="it-IT" u="sng" smtClean="0"/>
              <a:t> I SERVIZI DI INTERMEDIAZIONE MOBILIARE </a:t>
            </a:r>
          </a:p>
          <a:p>
            <a:endParaRPr lang="it-IT" sz="2400" smtClean="0"/>
          </a:p>
          <a:p>
            <a:r>
              <a:rPr lang="it-IT" sz="2400" smtClean="0"/>
              <a:t>Servizi all’emissione e al collocamento dei titoli sul mercato primario</a:t>
            </a:r>
          </a:p>
          <a:p>
            <a:r>
              <a:rPr lang="it-IT" sz="2400" smtClean="0"/>
              <a:t>Servizi di ricerca della controparte e di liquidità sul mercato secondario</a:t>
            </a:r>
          </a:p>
          <a:p>
            <a:r>
              <a:rPr lang="it-IT" sz="2400" smtClean="0"/>
              <a:t>Servizi di consulenza e di gestione dell’investimento titoli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>
                <a:solidFill>
                  <a:schemeClr val="tx2">
                    <a:satMod val="130000"/>
                  </a:schemeClr>
                </a:solidFill>
              </a:rPr>
              <a:t>Intermediari del canale diretto </a:t>
            </a:r>
            <a:r>
              <a:rPr lang="it-IT" sz="2000" dirty="0" smtClean="0">
                <a:solidFill>
                  <a:schemeClr val="tx2">
                    <a:satMod val="130000"/>
                  </a:schemeClr>
                </a:solidFill>
              </a:rPr>
              <a:t>2/</a:t>
            </a:r>
            <a:r>
              <a:rPr lang="it-IT" sz="2000" dirty="0" err="1" smtClean="0">
                <a:solidFill>
                  <a:schemeClr val="tx2">
                    <a:satMod val="130000"/>
                  </a:schemeClr>
                </a:solidFill>
              </a:rPr>
              <a:t>2</a:t>
            </a:r>
            <a:endParaRPr lang="it-IT" sz="20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1506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it-IT" sz="2800" b="1" smtClean="0">
                <a:solidFill>
                  <a:schemeClr val="tx2"/>
                </a:solidFill>
              </a:rPr>
              <a:t>GLI INTERMEDIARI MOBILIARI</a:t>
            </a:r>
          </a:p>
          <a:p>
            <a:pPr>
              <a:buFont typeface="Wingdings" pitchFamily="2" charset="2"/>
              <a:buChar char="q"/>
            </a:pPr>
            <a:endParaRPr lang="it-IT" sz="1800" u="sng" smtClean="0"/>
          </a:p>
          <a:p>
            <a:pPr>
              <a:buFont typeface="Wingdings" pitchFamily="2" charset="2"/>
              <a:buChar char="q"/>
            </a:pPr>
            <a:r>
              <a:rPr lang="it-IT" sz="2400" u="sng" smtClean="0"/>
              <a:t>Imprese di investimento</a:t>
            </a:r>
            <a:r>
              <a:rPr lang="it-IT" sz="2400" smtClean="0"/>
              <a:t>:</a:t>
            </a:r>
          </a:p>
          <a:p>
            <a:pPr lvl="1">
              <a:buFont typeface="Arial" charset="0"/>
              <a:buChar char="•"/>
            </a:pPr>
            <a:r>
              <a:rPr lang="it-IT" sz="2400" smtClean="0"/>
              <a:t>Società di intermediazione mobiliare (SIM)</a:t>
            </a:r>
          </a:p>
          <a:p>
            <a:pPr lvl="1">
              <a:buFont typeface="Arial" charset="0"/>
              <a:buChar char="•"/>
            </a:pPr>
            <a:r>
              <a:rPr lang="it-IT" sz="2400" smtClean="0"/>
              <a:t>Imprese di investimento comunitarie ed extra-comunitarie</a:t>
            </a:r>
          </a:p>
          <a:p>
            <a:pPr>
              <a:buFont typeface="Wingdings" pitchFamily="2" charset="2"/>
              <a:buChar char="q"/>
            </a:pPr>
            <a:endParaRPr lang="it-IT" sz="2400" u="sng" smtClean="0"/>
          </a:p>
          <a:p>
            <a:pPr>
              <a:buFont typeface="Wingdings" pitchFamily="2" charset="2"/>
              <a:buChar char="q"/>
            </a:pPr>
            <a:r>
              <a:rPr lang="it-IT" sz="2400" u="sng" smtClean="0"/>
              <a:t>Società di gestione del risparmio (SGR)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730</TotalTime>
  <Words>791</Words>
  <Application>Microsoft Office PowerPoint</Application>
  <PresentationFormat>Presentazione su schermo (4:3)</PresentationFormat>
  <Paragraphs>156</Paragraphs>
  <Slides>15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Solstizio</vt:lpstr>
      <vt:lpstr>GLI INTERMEDIARI FINANZIARI</vt:lpstr>
      <vt:lpstr>Perché esistono? Che funzioni hanno?</vt:lpstr>
      <vt:lpstr>Suddivisione degli intermediari</vt:lpstr>
      <vt:lpstr>Intermediari del canale indiretto 1/4</vt:lpstr>
      <vt:lpstr>Intermediari del canale indiretto 2/4 </vt:lpstr>
      <vt:lpstr>Intermediari del canale indiretto 3/4 </vt:lpstr>
      <vt:lpstr>Intermediari del canale indiretto 4/4 </vt:lpstr>
      <vt:lpstr>Intermediari del canale diretto 1/2</vt:lpstr>
      <vt:lpstr>Intermediari del canale diretto 2/2</vt:lpstr>
      <vt:lpstr>SIM</vt:lpstr>
      <vt:lpstr>SGR</vt:lpstr>
      <vt:lpstr>Investitori Istituzionali</vt:lpstr>
      <vt:lpstr>I principali OICR 1/2</vt:lpstr>
      <vt:lpstr>I principali OICR 2/2</vt:lpstr>
      <vt:lpstr>Diapositiva 15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GLI INTERMEDIARI FINANZIARI</dc:title>
  <dc:creator>Mauro</dc:creator>
  <cp:lastModifiedBy>gabriele</cp:lastModifiedBy>
  <cp:revision>73</cp:revision>
  <dcterms:created xsi:type="dcterms:W3CDTF">2011-11-07T10:29:57Z</dcterms:created>
  <dcterms:modified xsi:type="dcterms:W3CDTF">2011-11-16T14:52:52Z</dcterms:modified>
</cp:coreProperties>
</file>